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74" r:id="rId10"/>
    <p:sldId id="273" r:id="rId11"/>
    <p:sldId id="264" r:id="rId12"/>
    <p:sldId id="265" r:id="rId13"/>
    <p:sldId id="266" r:id="rId14"/>
    <p:sldId id="275" r:id="rId15"/>
    <p:sldId id="267" r:id="rId16"/>
    <p:sldId id="271" r:id="rId17"/>
    <p:sldId id="268" r:id="rId18"/>
    <p:sldId id="269" r:id="rId19"/>
    <p:sldId id="270" r:id="rId20"/>
    <p:sldId id="272" r:id="rId21"/>
    <p:sldId id="276" r:id="rId22"/>
    <p:sldId id="277" r:id="rId23"/>
    <p:sldId id="278" r:id="rId24"/>
    <p:sldId id="279" r:id="rId25"/>
    <p:sldId id="280" r:id="rId26"/>
    <p:sldId id="292" r:id="rId27"/>
    <p:sldId id="293" r:id="rId28"/>
    <p:sldId id="294" r:id="rId29"/>
    <p:sldId id="295" r:id="rId30"/>
    <p:sldId id="296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7" r:id="rId43"/>
    <p:sldId id="298" r:id="rId44"/>
    <p:sldId id="299" r:id="rId45"/>
    <p:sldId id="300" r:id="rId46"/>
    <p:sldId id="301" r:id="rId47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79" d="100"/>
          <a:sy n="79" d="100"/>
        </p:scale>
        <p:origin x="-1469" y="-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8BC3A-C4A0-4DCC-84E1-7240BAC2DC49}" type="datetimeFigureOut">
              <a:rPr lang="pl-PL" smtClean="0"/>
              <a:pPr/>
              <a:t>02.05.2022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2B966-9EE7-4DA1-B14F-D297DB6DCA5C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8BC3A-C4A0-4DCC-84E1-7240BAC2DC49}" type="datetimeFigureOut">
              <a:rPr lang="pl-PL" smtClean="0"/>
              <a:pPr/>
              <a:t>02.05.2022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2B966-9EE7-4DA1-B14F-D297DB6DCA5C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8BC3A-C4A0-4DCC-84E1-7240BAC2DC49}" type="datetimeFigureOut">
              <a:rPr lang="pl-PL" smtClean="0"/>
              <a:pPr/>
              <a:t>02.05.2022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2B966-9EE7-4DA1-B14F-D297DB6DCA5C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8BC3A-C4A0-4DCC-84E1-7240BAC2DC49}" type="datetimeFigureOut">
              <a:rPr lang="pl-PL" smtClean="0"/>
              <a:pPr/>
              <a:t>02.05.2022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2B966-9EE7-4DA1-B14F-D297DB6DCA5C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8BC3A-C4A0-4DCC-84E1-7240BAC2DC49}" type="datetimeFigureOut">
              <a:rPr lang="pl-PL" smtClean="0"/>
              <a:pPr/>
              <a:t>02.05.2022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2B966-9EE7-4DA1-B14F-D297DB6DCA5C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8BC3A-C4A0-4DCC-84E1-7240BAC2DC49}" type="datetimeFigureOut">
              <a:rPr lang="pl-PL" smtClean="0"/>
              <a:pPr/>
              <a:t>02.05.2022</a:t>
            </a:fld>
            <a:endParaRPr lang="pl-PL" dirty="0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2B966-9EE7-4DA1-B14F-D297DB6DCA5C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8BC3A-C4A0-4DCC-84E1-7240BAC2DC49}" type="datetimeFigureOut">
              <a:rPr lang="pl-PL" smtClean="0"/>
              <a:pPr/>
              <a:t>02.05.2022</a:t>
            </a:fld>
            <a:endParaRPr lang="pl-PL" dirty="0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2B966-9EE7-4DA1-B14F-D297DB6DCA5C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8BC3A-C4A0-4DCC-84E1-7240BAC2DC49}" type="datetimeFigureOut">
              <a:rPr lang="pl-PL" smtClean="0"/>
              <a:pPr/>
              <a:t>02.05.2022</a:t>
            </a:fld>
            <a:endParaRPr lang="pl-PL" dirty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2B966-9EE7-4DA1-B14F-D297DB6DCA5C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8BC3A-C4A0-4DCC-84E1-7240BAC2DC49}" type="datetimeFigureOut">
              <a:rPr lang="pl-PL" smtClean="0"/>
              <a:pPr/>
              <a:t>02.05.2022</a:t>
            </a:fld>
            <a:endParaRPr lang="pl-PL" dirty="0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2B966-9EE7-4DA1-B14F-D297DB6DCA5C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8BC3A-C4A0-4DCC-84E1-7240BAC2DC49}" type="datetimeFigureOut">
              <a:rPr lang="pl-PL" smtClean="0"/>
              <a:pPr/>
              <a:t>02.05.2022</a:t>
            </a:fld>
            <a:endParaRPr lang="pl-PL" dirty="0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2B966-9EE7-4DA1-B14F-D297DB6DCA5C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8BC3A-C4A0-4DCC-84E1-7240BAC2DC49}" type="datetimeFigureOut">
              <a:rPr lang="pl-PL" smtClean="0"/>
              <a:pPr/>
              <a:t>02.05.2022</a:t>
            </a:fld>
            <a:endParaRPr lang="pl-PL" dirty="0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2B966-9EE7-4DA1-B14F-D297DB6DCA5C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0000"/>
            <a:lum/>
          </a:blip>
          <a:srcRect/>
          <a:stretch>
            <a:fillRect l="-26000" r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B8BC3A-C4A0-4DCC-84E1-7240BAC2DC49}" type="datetimeFigureOut">
              <a:rPr lang="pl-PL" smtClean="0"/>
              <a:pPr/>
              <a:t>02.05.2022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72B966-9EE7-4DA1-B14F-D297DB6DCA5C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ransition spd="slow">
    <p:newsflash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6.xml"/><Relationship Id="rId1" Type="http://schemas.openxmlformats.org/officeDocument/2006/relationships/video" Target="file:///C:\Users\Agnieszka\Downloads\video-1650995723(1).mp4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file:///C:\Users\Agnieszka\Downloads\video-1634846372.mp4" TargetMode="External"/><Relationship Id="rId1" Type="http://schemas.openxmlformats.org/officeDocument/2006/relationships/video" Target="file:///C:\Users\Agnieszka\Downloads\video-1634846367.mp4" TargetMode="Externa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lipsa 6"/>
          <p:cNvSpPr/>
          <p:nvPr/>
        </p:nvSpPr>
        <p:spPr>
          <a:xfrm>
            <a:off x="0" y="857232"/>
            <a:ext cx="4500562" cy="307183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785786" y="-142900"/>
            <a:ext cx="7772400" cy="1470025"/>
          </a:xfrm>
        </p:spPr>
        <p:txBody>
          <a:bodyPr>
            <a:normAutofit/>
          </a:bodyPr>
          <a:lstStyle/>
          <a:p>
            <a:r>
              <a:rPr lang="pl-PL" b="1" dirty="0" smtClean="0"/>
              <a:t>NAUCZANIE DWUJĘZYCZNE</a:t>
            </a:r>
            <a:endParaRPr lang="pl-PL" b="1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71604" y="4429132"/>
            <a:ext cx="6400800" cy="1752600"/>
          </a:xfrm>
        </p:spPr>
        <p:txBody>
          <a:bodyPr>
            <a:normAutofit fontScale="92500"/>
          </a:bodyPr>
          <a:lstStyle/>
          <a:p>
            <a:r>
              <a:rPr lang="pl-PL" b="1" cap="all" dirty="0"/>
              <a:t>w szkole podstawowej nr 11 </a:t>
            </a:r>
            <a:endParaRPr lang="pl-PL" cap="all" dirty="0"/>
          </a:p>
          <a:p>
            <a:r>
              <a:rPr lang="pl-PL" b="1" cap="all" dirty="0"/>
              <a:t>im. mjr. </a:t>
            </a:r>
            <a:r>
              <a:rPr lang="pl-PL" b="1" cap="all" dirty="0" err="1"/>
              <a:t>jana</a:t>
            </a:r>
            <a:r>
              <a:rPr lang="pl-PL" b="1" cap="all" dirty="0"/>
              <a:t> </a:t>
            </a:r>
            <a:r>
              <a:rPr lang="pl-PL" b="1" cap="all" dirty="0" err="1"/>
              <a:t>piwnika</a:t>
            </a:r>
            <a:r>
              <a:rPr lang="pl-PL" b="1" cap="all" dirty="0"/>
              <a:t> "ponurego" </a:t>
            </a:r>
            <a:endParaRPr lang="pl-PL" cap="all" dirty="0"/>
          </a:p>
          <a:p>
            <a:r>
              <a:rPr lang="pl-PL" b="1" cap="all" dirty="0"/>
              <a:t>w </a:t>
            </a:r>
            <a:r>
              <a:rPr lang="pl-PL" b="1" cap="all" dirty="0" err="1"/>
              <a:t>starachowicach</a:t>
            </a:r>
            <a:endParaRPr lang="pl-PL" cap="all" dirty="0"/>
          </a:p>
          <a:p>
            <a:endParaRPr lang="pl-PL" dirty="0"/>
          </a:p>
        </p:txBody>
      </p:sp>
      <p:pic>
        <p:nvPicPr>
          <p:cNvPr id="6" name="Obraz 5" descr="122-4616-s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5786" y="1285860"/>
            <a:ext cx="2780290" cy="2286016"/>
          </a:xfrm>
          <a:prstGeom prst="rect">
            <a:avLst/>
          </a:prstGeom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204-573.jpg"/>
          <p:cNvPicPr>
            <a:picLocks noChangeAspect="1"/>
          </p:cNvPicPr>
          <p:nvPr/>
        </p:nvPicPr>
        <p:blipFill>
          <a:blip r:embed="rId2" cstate="print"/>
          <a:srcRect l="6094" r="7968"/>
          <a:stretch>
            <a:fillRect/>
          </a:stretch>
        </p:blipFill>
        <p:spPr>
          <a:xfrm>
            <a:off x="-1" y="0"/>
            <a:ext cx="10477573" cy="6858000"/>
          </a:xfrm>
          <a:prstGeom prst="rect">
            <a:avLst/>
          </a:prstGeom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>
            <a:normAutofit/>
          </a:bodyPr>
          <a:lstStyle/>
          <a:p>
            <a:r>
              <a:rPr lang="pl-PL" b="1" dirty="0" smtClean="0"/>
              <a:t>NOCOWANIE W SZKOLE</a:t>
            </a:r>
            <a:endParaRPr lang="pl-PL" dirty="0"/>
          </a:p>
        </p:txBody>
      </p:sp>
      <p:sp>
        <p:nvSpPr>
          <p:cNvPr id="4" name="Prostokąt 3"/>
          <p:cNvSpPr/>
          <p:nvPr/>
        </p:nvSpPr>
        <p:spPr>
          <a:xfrm>
            <a:off x="142844" y="857232"/>
            <a:ext cx="864399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sz="2400" b="1" dirty="0">
                <a:solidFill>
                  <a:schemeClr val="accent1">
                    <a:lumMod val="50000"/>
                  </a:schemeClr>
                </a:solidFill>
              </a:rPr>
              <a:t>Klasa wraz z wychowawcą i opiekunami spędzili wieczór i całą noc w szkole. Atrakcje, jakie przygotował im wychowawca miały głównie wzmocnić więzi sympatii, współpracy i przyjaźni pomiędzy uczniami.</a:t>
            </a:r>
          </a:p>
        </p:txBody>
      </p:sp>
      <p:pic>
        <p:nvPicPr>
          <p:cNvPr id="5" name="Obraz 4" descr="277036405_679200363344709_6123418892299808730_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54206" y="2643182"/>
            <a:ext cx="2875379" cy="3833838"/>
          </a:xfrm>
          <a:prstGeom prst="rect">
            <a:avLst/>
          </a:prstGeom>
        </p:spPr>
      </p:pic>
      <p:pic>
        <p:nvPicPr>
          <p:cNvPr id="6" name="Obraz 5" descr="277486391_653659332413318_90876515754176986_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53744" y="2643182"/>
            <a:ext cx="2839643" cy="3786190"/>
          </a:xfrm>
          <a:prstGeom prst="rect">
            <a:avLst/>
          </a:prstGeom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785786" y="214290"/>
            <a:ext cx="7772400" cy="1470025"/>
          </a:xfrm>
        </p:spPr>
        <p:txBody>
          <a:bodyPr>
            <a:normAutofit/>
          </a:bodyPr>
          <a:lstStyle/>
          <a:p>
            <a:r>
              <a:rPr lang="pl-PL" b="1" dirty="0" smtClean="0"/>
              <a:t>NAUKA, KTÓRA NIE MĘCZY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714348" y="1857364"/>
            <a:ext cx="7500990" cy="1752600"/>
          </a:xfrm>
        </p:spPr>
        <p:txBody>
          <a:bodyPr>
            <a:noAutofit/>
          </a:bodyPr>
          <a:lstStyle/>
          <a:p>
            <a:pPr algn="just"/>
            <a:r>
              <a:rPr lang="pl-PL" sz="2800" dirty="0" smtClean="0">
                <a:solidFill>
                  <a:schemeClr val="accent1">
                    <a:lumMod val="50000"/>
                  </a:schemeClr>
                </a:solidFill>
              </a:rPr>
              <a:t>Lekcje języka angielskiego to zawsze ciekawa przygoda. Nie są to typowe lekcje tylko i wyłącznie z podręcznikiem. Główny nacisk kładziony jest na komunikację. Lekcje historii i informatyki prowadzone są w dwóch językach: polskim i angielskim, przy czym największy nacisk kładzie się na zdobycie wiedzy z tych przedmiotów, język angielski jest jedynie narzędziem służącym temu celowi.</a:t>
            </a:r>
            <a:endParaRPr lang="pl-PL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ctrTitle"/>
          </p:nvPr>
        </p:nvSpPr>
        <p:spPr>
          <a:xfrm>
            <a:off x="0" y="-357214"/>
            <a:ext cx="8786874" cy="1470025"/>
          </a:xfrm>
        </p:spPr>
        <p:txBody>
          <a:bodyPr/>
          <a:lstStyle/>
          <a:p>
            <a:r>
              <a:rPr lang="pl-PL" b="1" dirty="0" smtClean="0"/>
              <a:t>CIEKAWA LEKCJA HISTORII</a:t>
            </a:r>
            <a:endParaRPr lang="pl-PL" dirty="0"/>
          </a:p>
        </p:txBody>
      </p:sp>
      <p:sp>
        <p:nvSpPr>
          <p:cNvPr id="5" name="Podtytuł 4"/>
          <p:cNvSpPr>
            <a:spLocks noGrp="1"/>
          </p:cNvSpPr>
          <p:nvPr>
            <p:ph type="subTitle" idx="1"/>
          </p:nvPr>
        </p:nvSpPr>
        <p:spPr>
          <a:xfrm>
            <a:off x="500034" y="928670"/>
            <a:ext cx="8001056" cy="1752600"/>
          </a:xfrm>
        </p:spPr>
        <p:txBody>
          <a:bodyPr>
            <a:noAutofit/>
          </a:bodyPr>
          <a:lstStyle/>
          <a:p>
            <a:pPr algn="just"/>
            <a:r>
              <a:rPr lang="pl-PL" sz="2400" dirty="0">
                <a:solidFill>
                  <a:schemeClr val="accent1">
                    <a:lumMod val="50000"/>
                  </a:schemeClr>
                </a:solidFill>
              </a:rPr>
              <a:t>W języku polskim i angielskim uczniowie </a:t>
            </a:r>
            <a:r>
              <a:rPr lang="pl-PL" sz="2400" dirty="0" smtClean="0">
                <a:solidFill>
                  <a:schemeClr val="accent1">
                    <a:lumMod val="50000"/>
                  </a:schemeClr>
                </a:solidFill>
              </a:rPr>
              <a:t>zwiedzili </a:t>
            </a:r>
            <a:r>
              <a:rPr lang="pl-PL" sz="2400" dirty="0">
                <a:solidFill>
                  <a:schemeClr val="accent1">
                    <a:lumMod val="50000"/>
                  </a:schemeClr>
                </a:solidFill>
              </a:rPr>
              <a:t>Muzeum Przyrody i Techniki w Starachowicach. Obejrzeli Zakład Wielkopiecowy z 1841 budynki dawnej maszynowni i hali lejniczej. </a:t>
            </a:r>
            <a:r>
              <a:rPr lang="pl-PL" sz="2400" dirty="0" smtClean="0">
                <a:solidFill>
                  <a:schemeClr val="accent1">
                    <a:lumMod val="50000"/>
                  </a:schemeClr>
                </a:solidFill>
              </a:rPr>
              <a:t> Dowiedzieli </a:t>
            </a:r>
            <a:r>
              <a:rPr lang="pl-PL" sz="2400" dirty="0">
                <a:solidFill>
                  <a:schemeClr val="accent1">
                    <a:lumMod val="50000"/>
                  </a:schemeClr>
                </a:solidFill>
              </a:rPr>
              <a:t>się jak </a:t>
            </a:r>
            <a:r>
              <a:rPr lang="pl-PL" sz="2400" dirty="0" smtClean="0">
                <a:solidFill>
                  <a:schemeClr val="accent1">
                    <a:lumMod val="50000"/>
                  </a:schemeClr>
                </a:solidFill>
              </a:rPr>
              <a:t>wyglądała </a:t>
            </a:r>
            <a:r>
              <a:rPr lang="pl-PL" sz="2400" dirty="0">
                <a:solidFill>
                  <a:schemeClr val="accent1">
                    <a:lumMod val="50000"/>
                  </a:schemeClr>
                </a:solidFill>
              </a:rPr>
              <a:t>praca na Wielkim Piecu i do czego służyła maszyna parowa. </a:t>
            </a:r>
          </a:p>
        </p:txBody>
      </p:sp>
      <p:pic>
        <p:nvPicPr>
          <p:cNvPr id="10" name="Obraz 9" descr="171-3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844" y="3000372"/>
            <a:ext cx="5558986" cy="2500330"/>
          </a:xfrm>
          <a:prstGeom prst="rect">
            <a:avLst/>
          </a:prstGeom>
        </p:spPr>
      </p:pic>
      <p:pic>
        <p:nvPicPr>
          <p:cNvPr id="12" name="Obraz 11" descr="171-3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28860" y="3929042"/>
            <a:ext cx="6497737" cy="2928958"/>
          </a:xfrm>
          <a:prstGeom prst="rect">
            <a:avLst/>
          </a:prstGeom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1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171-34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033341" cy="2713686"/>
          </a:xfrm>
          <a:prstGeom prst="rect">
            <a:avLst/>
          </a:prstGeom>
        </p:spPr>
      </p:pic>
      <p:pic>
        <p:nvPicPr>
          <p:cNvPr id="4" name="Obraz 3" descr="171-33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49755" y="4071942"/>
            <a:ext cx="6194245" cy="2786058"/>
          </a:xfrm>
          <a:prstGeom prst="rect">
            <a:avLst/>
          </a:prstGeom>
        </p:spPr>
      </p:pic>
      <p:pic>
        <p:nvPicPr>
          <p:cNvPr id="5" name="Obraz 4" descr="171-33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32095" y="928670"/>
            <a:ext cx="6511905" cy="2928935"/>
          </a:xfrm>
          <a:prstGeom prst="rect">
            <a:avLst/>
          </a:prstGeom>
        </p:spPr>
      </p:pic>
      <p:pic>
        <p:nvPicPr>
          <p:cNvPr id="6" name="Obraz 5" descr="171-31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1" y="3000372"/>
            <a:ext cx="6968931" cy="3141356"/>
          </a:xfrm>
          <a:prstGeom prst="rect">
            <a:avLst/>
          </a:prstGeom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9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500"/>
                            </p:stCondLst>
                            <p:childTnLst>
                              <p:par>
                                <p:cTn id="18" presetID="48" presetClass="entr" presetSubtype="0" ac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0"/>
                            </p:stCondLst>
                            <p:childTnLst>
                              <p:par>
                                <p:cTn id="25" presetID="1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28596" y="-214338"/>
            <a:ext cx="8229600" cy="1143000"/>
          </a:xfrm>
        </p:spPr>
        <p:txBody>
          <a:bodyPr/>
          <a:lstStyle/>
          <a:p>
            <a:r>
              <a:rPr lang="pl-PL" b="1" dirty="0" smtClean="0"/>
              <a:t>PRZYJACIEL PO ANGIELSKU</a:t>
            </a:r>
            <a:endParaRPr lang="pl-PL" dirty="0"/>
          </a:p>
        </p:txBody>
      </p:sp>
      <p:sp>
        <p:nvSpPr>
          <p:cNvPr id="3" name="Prostokąt 2"/>
          <p:cNvSpPr/>
          <p:nvPr/>
        </p:nvSpPr>
        <p:spPr>
          <a:xfrm>
            <a:off x="142844" y="1000108"/>
            <a:ext cx="535781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sz="2000" dirty="0" smtClean="0">
                <a:solidFill>
                  <a:schemeClr val="accent1">
                    <a:lumMod val="50000"/>
                  </a:schemeClr>
                </a:solidFill>
              </a:rPr>
              <a:t>Uczniowie odbyli bardzo ciekawą lekcję języka angielskiego, w trakcie której rozmawiali o przyjaźni, cechach dobrego przyjaciela i dlaczego przyjaciel jest tak ważny w naszym życiu. Była to doskonała lekcja poznawania siebie nawzajem i możliwość nawiązywania przyjaźni między nowymi koleżankami i kolegami.</a:t>
            </a:r>
            <a:endParaRPr lang="pl-PL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026" name="Picture 2" descr="242599847_383106149956981_449489661089722063_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0694" y="1142984"/>
            <a:ext cx="3333750" cy="4438651"/>
          </a:xfrm>
          <a:prstGeom prst="rect">
            <a:avLst/>
          </a:prstGeom>
          <a:noFill/>
        </p:spPr>
      </p:pic>
      <p:pic>
        <p:nvPicPr>
          <p:cNvPr id="1028" name="Picture 4" descr="242575635_383106263290303_8636233006149652232_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7" y="3571876"/>
            <a:ext cx="2359512" cy="3143222"/>
          </a:xfrm>
          <a:prstGeom prst="rect">
            <a:avLst/>
          </a:prstGeom>
          <a:noFill/>
        </p:spPr>
      </p:pic>
      <p:pic>
        <p:nvPicPr>
          <p:cNvPr id="1030" name="Picture 6" descr="242564051_383106229956973_7235795057665560591_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71802" y="3214686"/>
            <a:ext cx="2359550" cy="314327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71472" y="214290"/>
            <a:ext cx="8305800" cy="1143000"/>
          </a:xfrm>
        </p:spPr>
        <p:txBody>
          <a:bodyPr/>
          <a:lstStyle/>
          <a:p>
            <a:r>
              <a:rPr lang="pl-PL" b="1" dirty="0" smtClean="0">
                <a:solidFill>
                  <a:schemeClr val="accent1">
                    <a:lumMod val="50000"/>
                  </a:schemeClr>
                </a:solidFill>
              </a:rPr>
              <a:t>JĘZYK ANGIELSKI W PRAKTYCE</a:t>
            </a:r>
            <a:endParaRPr lang="pl-PL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8673" name="Rectangle 1"/>
          <p:cNvSpPr>
            <a:spLocks noChangeArrowheads="1"/>
          </p:cNvSpPr>
          <p:nvPr/>
        </p:nvSpPr>
        <p:spPr bwMode="auto">
          <a:xfrm>
            <a:off x="357158" y="1571612"/>
            <a:ext cx="4857784" cy="4708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pl-PL" sz="2000" dirty="0" smtClean="0">
                <a:solidFill>
                  <a:schemeClr val="accent1">
                    <a:lumMod val="50000"/>
                  </a:schemeClr>
                </a:solidFill>
              </a:rPr>
              <a:t>Podczas pięciu godzin języka angielskiego w tygodniu, uczniowie nie pracują tylko z podręcznikiem, ale też z piosenkami i materiałami edukacyjnymi np. British </a:t>
            </a:r>
            <a:r>
              <a:rPr lang="pl-PL" sz="2000" dirty="0" err="1" smtClean="0">
                <a:solidFill>
                  <a:schemeClr val="accent1">
                    <a:lumMod val="50000"/>
                  </a:schemeClr>
                </a:solidFill>
              </a:rPr>
              <a:t>Council</a:t>
            </a:r>
            <a:r>
              <a:rPr lang="pl-PL" sz="2000" dirty="0" smtClean="0">
                <a:solidFill>
                  <a:schemeClr val="accent1">
                    <a:lumMod val="50000"/>
                  </a:schemeClr>
                </a:solidFill>
              </a:rPr>
              <a:t>. Przynajmniej jedna godzina w tygodniu poświęcona jest na pracę projektową w grupach. Na przykład podczas jednej z takich lekcji uczniowie wraz z nauczycielem postawili sobie wyzwanie, jakim było przetłumaczenie tekstu piosenki Dawida Kwiatkowskiego "Bez Ciebie" na język angielski. Zadanie nie było łatwe, ponieważ należało dobierać słowa tak, aby zachować odpowiednią ilość sylab w wersie. Udało się to znakomicie! </a:t>
            </a:r>
            <a:endParaRPr kumimoji="0" lang="pl-PL" sz="2000" b="0" i="0" u="none" strike="noStrike" cap="none" normalizeH="0" baseline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4" name="video-1650995723(1)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5429256" y="1500174"/>
            <a:ext cx="3535362" cy="4999038"/>
          </a:xfrm>
          <a:prstGeom prst="rect">
            <a:avLst/>
          </a:prstGeom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571472" y="-285776"/>
            <a:ext cx="8286808" cy="1470025"/>
          </a:xfrm>
        </p:spPr>
        <p:txBody>
          <a:bodyPr>
            <a:normAutofit/>
          </a:bodyPr>
          <a:lstStyle/>
          <a:p>
            <a:r>
              <a:rPr lang="pl-PL" sz="4000" b="1" dirty="0" smtClean="0"/>
              <a:t>LEKCJA O RADZENIU SOBIE ZE ZŁOŚCIĄ</a:t>
            </a:r>
            <a:endParaRPr lang="pl-PL" sz="4000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285720" y="857232"/>
            <a:ext cx="8286808" cy="2181228"/>
          </a:xfrm>
        </p:spPr>
        <p:txBody>
          <a:bodyPr>
            <a:noAutofit/>
          </a:bodyPr>
          <a:lstStyle/>
          <a:p>
            <a:pPr algn="just"/>
            <a:r>
              <a:rPr lang="pl-PL" sz="2000" dirty="0" smtClean="0">
                <a:solidFill>
                  <a:schemeClr val="accent1">
                    <a:lumMod val="50000"/>
                  </a:schemeClr>
                </a:solidFill>
              </a:rPr>
              <a:t>Uczniowie w ramach projektu Erasmus+ stworzyli na lekcji języka angielskiego krótkie filmiki dotyczące walki z gniewem. W ramach przygotowań uczniowie wymyślili historyjki, w których bohaterowie zmagają się z uczuciem złości lub gniewu. Następnie przystąpili do przygotowania scenariusza scenek, scenerii i dialogów. Wszystkie zdjęcia animacje powstały w sali lekcyjnej, a bohaterami historyjek są figurki Lego. Współpraca i wymiana pomysłów dała uczniom sporo radości i była okazją do zaprezentowania swoich umiejętności.</a:t>
            </a:r>
            <a:endParaRPr lang="pl-PL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6" name="video-1634846367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857224" y="3357562"/>
            <a:ext cx="3752851" cy="2814638"/>
          </a:xfrm>
          <a:prstGeom prst="rect">
            <a:avLst/>
          </a:prstGeom>
        </p:spPr>
      </p:pic>
      <p:pic>
        <p:nvPicPr>
          <p:cNvPr id="7" name="video-1634846372.mp4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5" cstate="print"/>
          <a:stretch>
            <a:fillRect/>
          </a:stretch>
        </p:blipFill>
        <p:spPr>
          <a:xfrm>
            <a:off x="4714876" y="3357562"/>
            <a:ext cx="3752850" cy="2814638"/>
          </a:xfrm>
          <a:prstGeom prst="rect">
            <a:avLst/>
          </a:prstGeom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05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6053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346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1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/>
          <a:lstStyle/>
          <a:p>
            <a:r>
              <a:rPr lang="pl-PL" b="1" dirty="0" smtClean="0"/>
              <a:t>BAZA DYDAKTYCZNA</a:t>
            </a:r>
            <a:endParaRPr lang="pl-PL" b="1" dirty="0"/>
          </a:p>
        </p:txBody>
      </p:sp>
      <p:sp>
        <p:nvSpPr>
          <p:cNvPr id="3" name="Prostokąt 2"/>
          <p:cNvSpPr/>
          <p:nvPr/>
        </p:nvSpPr>
        <p:spPr>
          <a:xfrm>
            <a:off x="214282" y="1071546"/>
            <a:ext cx="550072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sz="2400" dirty="0" smtClean="0"/>
              <a:t>Zapewniamy uczniom klasy dwujęzycznej wszystkie lekcje w klasopracowniach przedmiotowych wyposażonych w nowoczesne pomoce dydaktyczne. Z myślą o kształceniu dwujęzycznym we współpracy z firmą </a:t>
            </a:r>
            <a:r>
              <a:rPr lang="pl-PL" sz="2400" dirty="0" err="1" smtClean="0"/>
              <a:t>Cerrad</a:t>
            </a:r>
            <a:r>
              <a:rPr lang="pl-PL" sz="2400" dirty="0" smtClean="0"/>
              <a:t> stworzyliśmy laboratorium językowe, a w przyszłości powstaną kolejne.</a:t>
            </a:r>
            <a:endParaRPr lang="pl-PL" sz="2400" dirty="0"/>
          </a:p>
        </p:txBody>
      </p:sp>
      <p:pic>
        <p:nvPicPr>
          <p:cNvPr id="4" name="Obraz 3" descr="IMG2022040409131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00100" y="4214818"/>
            <a:ext cx="3320719" cy="2500306"/>
          </a:xfrm>
          <a:prstGeom prst="rect">
            <a:avLst/>
          </a:prstGeom>
        </p:spPr>
      </p:pic>
      <p:pic>
        <p:nvPicPr>
          <p:cNvPr id="5" name="Obraz 4" descr="IMG2022040409134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15008" y="1428736"/>
            <a:ext cx="3130962" cy="2357430"/>
          </a:xfrm>
          <a:prstGeom prst="rect">
            <a:avLst/>
          </a:prstGeom>
        </p:spPr>
      </p:pic>
      <p:pic>
        <p:nvPicPr>
          <p:cNvPr id="6" name="Obraz 5" descr="IMG20220404091249.jpg"/>
          <p:cNvPicPr>
            <a:picLocks noChangeAspect="1"/>
          </p:cNvPicPr>
          <p:nvPr/>
        </p:nvPicPr>
        <p:blipFill>
          <a:blip r:embed="rId4" cstate="print"/>
          <a:srcRect l="6219" t="19643" r="5041"/>
          <a:stretch>
            <a:fillRect/>
          </a:stretch>
        </p:blipFill>
        <p:spPr>
          <a:xfrm>
            <a:off x="4643438" y="4214818"/>
            <a:ext cx="3643338" cy="2484076"/>
          </a:xfrm>
          <a:prstGeom prst="rect">
            <a:avLst/>
          </a:prstGeom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28596" y="-142900"/>
            <a:ext cx="8229600" cy="1143000"/>
          </a:xfrm>
        </p:spPr>
        <p:txBody>
          <a:bodyPr/>
          <a:lstStyle/>
          <a:p>
            <a:r>
              <a:rPr lang="pl-PL" b="1" dirty="0" smtClean="0">
                <a:solidFill>
                  <a:schemeClr val="accent1">
                    <a:lumMod val="50000"/>
                  </a:schemeClr>
                </a:solidFill>
              </a:rPr>
              <a:t>RELAKS TEŻ JEST WAŻNY</a:t>
            </a:r>
            <a:endParaRPr lang="pl-PL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214282" y="928670"/>
            <a:ext cx="4929222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dirty="0" smtClean="0">
                <a:solidFill>
                  <a:schemeClr val="accent1">
                    <a:lumMod val="50000"/>
                  </a:schemeClr>
                </a:solidFill>
              </a:rPr>
              <a:t>Nie po angielsku, nie po niemiecku, bo polsku, ale z obecnymi nauczycielkami języka angielskiego i niemieckiego odbyły się dzisiaj warsztaty relaksacyjne dla uczniów klasy dwujęzycznej. Prowadząca zajęcia - </a:t>
            </a:r>
            <a:r>
              <a:rPr lang="pl-PL" b="1" dirty="0" smtClean="0">
                <a:solidFill>
                  <a:schemeClr val="accent1">
                    <a:lumMod val="50000"/>
                  </a:schemeClr>
                </a:solidFill>
              </a:rPr>
              <a:t>p. Monika Dygas</a:t>
            </a:r>
            <a:r>
              <a:rPr lang="pl-PL" dirty="0" smtClean="0">
                <a:solidFill>
                  <a:schemeClr val="accent1">
                    <a:lumMod val="50000"/>
                  </a:schemeClr>
                </a:solidFill>
              </a:rPr>
              <a:t> - wykwalifikowana instruktorka jogi,  zapoznała wszystkich z rodzajami i przyczynami stresu oraz ze sposobami radzenia sobie z nim. Zaproponowała wszystkim kilka technik i ćwiczeń relaksacyjnych, które umożliwiają pokonać stres i jego skutki. Zajęcia bardzo spodobały się naszym uczniom, którzy wyszli z nich zrelaksowani, pełni optymizmu i w radosnych nastrojach.</a:t>
            </a:r>
            <a:endParaRPr lang="pl-PL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5602" name="Picture 2" descr="IMG_20210913_1013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3504" y="1142984"/>
            <a:ext cx="3857652" cy="2893239"/>
          </a:xfrm>
          <a:prstGeom prst="rect">
            <a:avLst/>
          </a:prstGeom>
          <a:noFill/>
        </p:spPr>
      </p:pic>
      <p:pic>
        <p:nvPicPr>
          <p:cNvPr id="25604" name="Picture 4" descr="IMG_20210913_101335"/>
          <p:cNvPicPr>
            <a:picLocks noChangeAspect="1" noChangeArrowheads="1"/>
          </p:cNvPicPr>
          <p:nvPr/>
        </p:nvPicPr>
        <p:blipFill>
          <a:blip r:embed="rId3" cstate="print"/>
          <a:srcRect b="7247"/>
          <a:stretch>
            <a:fillRect/>
          </a:stretch>
        </p:blipFill>
        <p:spPr bwMode="auto">
          <a:xfrm>
            <a:off x="2491371" y="4714884"/>
            <a:ext cx="3080761" cy="2143116"/>
          </a:xfrm>
          <a:prstGeom prst="rect">
            <a:avLst/>
          </a:prstGeom>
          <a:noFill/>
        </p:spPr>
      </p:pic>
      <p:pic>
        <p:nvPicPr>
          <p:cNvPr id="25606" name="Picture 6" descr="IMG_20210913_10192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977" y="4286233"/>
            <a:ext cx="3429023" cy="2571767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85720" y="78579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l-PL" dirty="0"/>
              <a:t>SUKCES PIERWSZEGO ROCZNIKA - GWARANCJĄ JAKOŚCI NAUCZANIA</a:t>
            </a:r>
            <a:br>
              <a:rPr lang="pl-PL" dirty="0"/>
            </a:br>
            <a:r>
              <a:rPr lang="pl-PL" dirty="0"/>
              <a:t>NA KOLEJNY ROK!!!</a:t>
            </a:r>
            <a:br>
              <a:rPr lang="pl-PL" dirty="0"/>
            </a:br>
            <a:endParaRPr lang="pl-PL" dirty="0"/>
          </a:p>
        </p:txBody>
      </p:sp>
      <p:pic>
        <p:nvPicPr>
          <p:cNvPr id="3" name="Obraz 2" descr="WhatsApp Image 2022-04-01 at 10.43.56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20" y="2428868"/>
            <a:ext cx="8540778" cy="3843350"/>
          </a:xfrm>
          <a:prstGeom prst="rect">
            <a:avLst/>
          </a:prstGeom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85720" y="0"/>
            <a:ext cx="8229600" cy="1143000"/>
          </a:xfrm>
        </p:spPr>
        <p:txBody>
          <a:bodyPr>
            <a:normAutofit/>
          </a:bodyPr>
          <a:lstStyle/>
          <a:p>
            <a:r>
              <a:rPr lang="pl-PL" b="1" dirty="0" smtClean="0"/>
              <a:t>SPOTKANIA Z NATIVE SPEAKEREM</a:t>
            </a:r>
            <a:endParaRPr lang="pl-PL" b="1" dirty="0"/>
          </a:p>
        </p:txBody>
      </p:sp>
      <p:sp>
        <p:nvSpPr>
          <p:cNvPr id="3" name="Prostokąt 2"/>
          <p:cNvSpPr/>
          <p:nvPr/>
        </p:nvSpPr>
        <p:spPr>
          <a:xfrm>
            <a:off x="428596" y="1071546"/>
            <a:ext cx="54292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dirty="0" smtClean="0"/>
              <a:t>We współpracy ze szkołą językową SPEAKOUT zapewniamy uczniom raz w miesiącu spotkanie z rodzimym użytkownikiem języka angielskiego.</a:t>
            </a:r>
            <a:endParaRPr lang="pl-PL" sz="2400" dirty="0"/>
          </a:p>
        </p:txBody>
      </p:sp>
      <p:pic>
        <p:nvPicPr>
          <p:cNvPr id="5" name="Obraz 4" descr="225-833.jpg"/>
          <p:cNvPicPr>
            <a:picLocks noChangeAspect="1"/>
          </p:cNvPicPr>
          <p:nvPr/>
        </p:nvPicPr>
        <p:blipFill>
          <a:blip r:embed="rId2" cstate="print"/>
          <a:srcRect t="15625" b="26041"/>
          <a:stretch>
            <a:fillRect/>
          </a:stretch>
        </p:blipFill>
        <p:spPr>
          <a:xfrm>
            <a:off x="2357422" y="2643182"/>
            <a:ext cx="3086100" cy="4000504"/>
          </a:xfrm>
          <a:prstGeom prst="rect">
            <a:avLst/>
          </a:prstGeom>
        </p:spPr>
      </p:pic>
      <p:pic>
        <p:nvPicPr>
          <p:cNvPr id="6" name="Obraz 5" descr="225-819.jpg"/>
          <p:cNvPicPr>
            <a:picLocks noChangeAspect="1"/>
          </p:cNvPicPr>
          <p:nvPr/>
        </p:nvPicPr>
        <p:blipFill>
          <a:blip r:embed="rId3" cstate="print"/>
          <a:srcRect t="8333" b="3125"/>
          <a:stretch>
            <a:fillRect/>
          </a:stretch>
        </p:blipFill>
        <p:spPr>
          <a:xfrm>
            <a:off x="6000760" y="1142984"/>
            <a:ext cx="2831938" cy="5572140"/>
          </a:xfrm>
          <a:prstGeom prst="rect">
            <a:avLst/>
          </a:prstGeom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0" y="-214338"/>
            <a:ext cx="9001156" cy="1470025"/>
          </a:xfrm>
        </p:spPr>
        <p:txBody>
          <a:bodyPr>
            <a:normAutofit/>
          </a:bodyPr>
          <a:lstStyle/>
          <a:p>
            <a:r>
              <a:rPr lang="pl-PL" sz="4000" b="1" dirty="0" smtClean="0"/>
              <a:t>SPOTKANIE ZE STUDENTAMI Z HISZPANII</a:t>
            </a:r>
            <a:endParaRPr lang="pl-PL" sz="4000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214282" y="1285860"/>
            <a:ext cx="8501122" cy="1752600"/>
          </a:xfrm>
        </p:spPr>
        <p:txBody>
          <a:bodyPr>
            <a:noAutofit/>
          </a:bodyPr>
          <a:lstStyle/>
          <a:p>
            <a:pPr algn="just"/>
            <a:r>
              <a:rPr lang="pl-PL" sz="2200" dirty="0" smtClean="0">
                <a:solidFill>
                  <a:schemeClr val="accent1">
                    <a:lumMod val="50000"/>
                  </a:schemeClr>
                </a:solidFill>
              </a:rPr>
              <a:t>Spotkanie poprowadziła pani Kama Kępczyńska-Kaleta - przedsiębiorczymi, tłumaczka, trenerka biznesowa, która włada sześcioma językami, jest koordynatorką międzynarodowych projektów i ekspertem Komisji Europejskiej w dziedzinie edukacji nieformalnej</a:t>
            </a:r>
            <a:r>
              <a:rPr lang="pl-PL" sz="2200" dirty="0" smtClean="0"/>
              <a:t>.</a:t>
            </a:r>
            <a:endParaRPr lang="pl-PL" sz="2200" dirty="0"/>
          </a:p>
        </p:txBody>
      </p:sp>
      <p:pic>
        <p:nvPicPr>
          <p:cNvPr id="4" name="Obraz 3" descr="219-78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5786" y="3071810"/>
            <a:ext cx="7315200" cy="3299460"/>
          </a:xfrm>
          <a:prstGeom prst="rect">
            <a:avLst/>
          </a:prstGeom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219-78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7315200" cy="3299460"/>
          </a:xfrm>
          <a:prstGeom prst="rect">
            <a:avLst/>
          </a:prstGeom>
        </p:spPr>
      </p:pic>
      <p:pic>
        <p:nvPicPr>
          <p:cNvPr id="5" name="Obraz 4" descr="219-79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88996" y="3143248"/>
            <a:ext cx="8255004" cy="3714752"/>
          </a:xfrm>
          <a:prstGeom prst="rect">
            <a:avLst/>
          </a:prstGeom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5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285720" y="-285776"/>
            <a:ext cx="8501122" cy="1470025"/>
          </a:xfrm>
        </p:spPr>
        <p:txBody>
          <a:bodyPr>
            <a:normAutofit fontScale="90000"/>
          </a:bodyPr>
          <a:lstStyle/>
          <a:p>
            <a:r>
              <a:rPr lang="pl-PL" sz="5300" b="1" dirty="0" smtClean="0"/>
              <a:t>ENGLISH LESSON FROM GREECE</a:t>
            </a:r>
            <a:r>
              <a:rPr lang="pl-PL" b="1" dirty="0" smtClean="0"/>
              <a:t>!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357158" y="1000108"/>
            <a:ext cx="8501122" cy="1752600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pl-PL" dirty="0" smtClean="0">
                <a:solidFill>
                  <a:schemeClr val="accent1">
                    <a:lumMod val="50000"/>
                  </a:schemeClr>
                </a:solidFill>
              </a:rPr>
              <a:t>Spotkanie </a:t>
            </a:r>
            <a:r>
              <a:rPr lang="pl-PL" dirty="0" err="1" smtClean="0">
                <a:solidFill>
                  <a:schemeClr val="accent1">
                    <a:lumMod val="50000"/>
                  </a:schemeClr>
                </a:solidFill>
              </a:rPr>
              <a:t>online</a:t>
            </a:r>
            <a:r>
              <a:rPr lang="pl-PL" dirty="0" smtClean="0">
                <a:solidFill>
                  <a:schemeClr val="accent1">
                    <a:lumMod val="50000"/>
                  </a:schemeClr>
                </a:solidFill>
              </a:rPr>
              <a:t> z Joanną z Grecji, przedstawicielką </a:t>
            </a:r>
            <a:r>
              <a:rPr lang="pl-PL" dirty="0" err="1" smtClean="0">
                <a:solidFill>
                  <a:schemeClr val="accent1">
                    <a:lumMod val="50000"/>
                  </a:schemeClr>
                </a:solidFill>
              </a:rPr>
              <a:t>Institute</a:t>
            </a:r>
            <a:r>
              <a:rPr lang="pl-PL" dirty="0" smtClean="0">
                <a:solidFill>
                  <a:schemeClr val="accent1">
                    <a:lumMod val="50000"/>
                  </a:schemeClr>
                </a:solidFill>
              </a:rPr>
              <a:t> of </a:t>
            </a:r>
            <a:r>
              <a:rPr lang="pl-PL" dirty="0" err="1" smtClean="0">
                <a:solidFill>
                  <a:schemeClr val="accent1">
                    <a:lumMod val="50000"/>
                  </a:schemeClr>
                </a:solidFill>
              </a:rPr>
              <a:t>Research</a:t>
            </a:r>
            <a:r>
              <a:rPr lang="pl-PL" dirty="0" smtClean="0">
                <a:solidFill>
                  <a:schemeClr val="accent1">
                    <a:lumMod val="50000"/>
                  </a:schemeClr>
                </a:solidFill>
              </a:rPr>
              <a:t> and </a:t>
            </a:r>
            <a:r>
              <a:rPr lang="pl-PL" dirty="0" err="1" smtClean="0">
                <a:solidFill>
                  <a:schemeClr val="accent1">
                    <a:lumMod val="50000"/>
                  </a:schemeClr>
                </a:solidFill>
              </a:rPr>
              <a:t>Training</a:t>
            </a:r>
            <a:r>
              <a:rPr lang="pl-PL" dirty="0" smtClean="0">
                <a:solidFill>
                  <a:schemeClr val="accent1">
                    <a:lumMod val="50000"/>
                  </a:schemeClr>
                </a:solidFill>
              </a:rPr>
              <a:t> On </a:t>
            </a:r>
            <a:r>
              <a:rPr lang="pl-PL" dirty="0" err="1" smtClean="0">
                <a:solidFill>
                  <a:schemeClr val="accent1">
                    <a:lumMod val="50000"/>
                  </a:schemeClr>
                </a:solidFill>
              </a:rPr>
              <a:t>European</a:t>
            </a:r>
            <a:r>
              <a:rPr lang="pl-PL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pl-PL" dirty="0" err="1" smtClean="0">
                <a:solidFill>
                  <a:schemeClr val="accent1">
                    <a:lumMod val="50000"/>
                  </a:schemeClr>
                </a:solidFill>
              </a:rPr>
              <a:t>Affairs</a:t>
            </a:r>
            <a:r>
              <a:rPr lang="pl-PL" dirty="0" smtClean="0">
                <a:solidFill>
                  <a:schemeClr val="accent1">
                    <a:lumMod val="50000"/>
                  </a:schemeClr>
                </a:solidFill>
              </a:rPr>
              <a:t> oraz Uniwersytetu w Pireusie odbyło się w języku angielskim.</a:t>
            </a:r>
            <a:endParaRPr lang="pl-PL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Obraz 3" descr="198-9054-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00166" y="2786058"/>
            <a:ext cx="6128341" cy="4071942"/>
          </a:xfrm>
          <a:prstGeom prst="rect">
            <a:avLst/>
          </a:prstGeom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198-53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7315200" cy="3299460"/>
          </a:xfrm>
          <a:prstGeom prst="rect">
            <a:avLst/>
          </a:prstGeom>
        </p:spPr>
      </p:pic>
      <p:pic>
        <p:nvPicPr>
          <p:cNvPr id="5" name="Obraz 4" descr="198-53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24829" y="3286124"/>
            <a:ext cx="7919171" cy="3571876"/>
          </a:xfrm>
          <a:prstGeom prst="rect">
            <a:avLst/>
          </a:prstGeom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43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198-535.jpg"/>
          <p:cNvPicPr>
            <a:picLocks noChangeAspect="1"/>
          </p:cNvPicPr>
          <p:nvPr/>
        </p:nvPicPr>
        <p:blipFill>
          <a:blip r:embed="rId2" cstate="print"/>
          <a:srcRect l="19305" r="22035"/>
          <a:stretch>
            <a:fillRect/>
          </a:stretch>
        </p:blipFill>
        <p:spPr>
          <a:xfrm>
            <a:off x="0" y="-172833"/>
            <a:ext cx="9144000" cy="7030833"/>
          </a:xfrm>
          <a:prstGeom prst="rect">
            <a:avLst/>
          </a:prstGeom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0" y="-357214"/>
            <a:ext cx="9001124" cy="1470025"/>
          </a:xfrm>
        </p:spPr>
        <p:txBody>
          <a:bodyPr>
            <a:normAutofit/>
          </a:bodyPr>
          <a:lstStyle/>
          <a:p>
            <a:r>
              <a:rPr lang="pl-PL" sz="4000" b="1" dirty="0" smtClean="0"/>
              <a:t>SPOTKANIE ONLINE Z UCZNIAMI Z TURCJI</a:t>
            </a:r>
            <a:endParaRPr lang="pl-PL" sz="4000" b="1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42844" y="714356"/>
            <a:ext cx="8715436" cy="2614634"/>
          </a:xfrm>
        </p:spPr>
        <p:txBody>
          <a:bodyPr>
            <a:noAutofit/>
          </a:bodyPr>
          <a:lstStyle/>
          <a:p>
            <a:pPr algn="just"/>
            <a:r>
              <a:rPr lang="pl-PL" sz="2400" dirty="0" smtClean="0">
                <a:solidFill>
                  <a:schemeClr val="accent1">
                    <a:lumMod val="50000"/>
                  </a:schemeClr>
                </a:solidFill>
              </a:rPr>
              <a:t>W dniu 8.11.2021r. klasa dwujęzyczna spotkała się </a:t>
            </a:r>
            <a:r>
              <a:rPr lang="pl-PL" sz="2400" dirty="0" err="1" smtClean="0">
                <a:solidFill>
                  <a:schemeClr val="accent1">
                    <a:lumMod val="50000"/>
                  </a:schemeClr>
                </a:solidFill>
              </a:rPr>
              <a:t>online</a:t>
            </a:r>
            <a:r>
              <a:rPr lang="pl-PL" sz="2400" dirty="0" smtClean="0">
                <a:solidFill>
                  <a:schemeClr val="accent1">
                    <a:lumMod val="50000"/>
                  </a:schemeClr>
                </a:solidFill>
              </a:rPr>
              <a:t> z uczniami tureckiej szkoły w </a:t>
            </a:r>
            <a:r>
              <a:rPr lang="pl-PL" sz="2400" dirty="0" err="1" smtClean="0">
                <a:solidFill>
                  <a:schemeClr val="accent1">
                    <a:lumMod val="50000"/>
                  </a:schemeClr>
                </a:solidFill>
              </a:rPr>
              <a:t>Kocaeli</a:t>
            </a:r>
            <a:r>
              <a:rPr lang="pl-PL" sz="2400" dirty="0" smtClean="0">
                <a:solidFill>
                  <a:schemeClr val="accent1">
                    <a:lumMod val="50000"/>
                  </a:schemeClr>
                </a:solidFill>
              </a:rPr>
              <a:t>. W tym czasie w szkole tej trwała wizyta partnerska w ramach projektu Erasmus+ "</a:t>
            </a:r>
            <a:r>
              <a:rPr lang="pl-PL" sz="2400" dirty="0" err="1" smtClean="0">
                <a:solidFill>
                  <a:schemeClr val="accent1">
                    <a:lumMod val="50000"/>
                  </a:schemeClr>
                </a:solidFill>
              </a:rPr>
              <a:t>Anger-free</a:t>
            </a:r>
            <a:r>
              <a:rPr lang="pl-PL" sz="24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pl-PL" sz="2400" dirty="0" err="1" smtClean="0">
                <a:solidFill>
                  <a:schemeClr val="accent1">
                    <a:lumMod val="50000"/>
                  </a:schemeClr>
                </a:solidFill>
              </a:rPr>
              <a:t>classes</a:t>
            </a:r>
            <a:r>
              <a:rPr lang="pl-PL" sz="2400" dirty="0" smtClean="0">
                <a:solidFill>
                  <a:schemeClr val="accent1">
                    <a:lumMod val="50000"/>
                  </a:schemeClr>
                </a:solidFill>
              </a:rPr>
              <a:t>", w której uczestniczyli nasi nauczyciele. Uczniowie przedstawili się i mieli okazję nawiązać krótką rozmowę na żywo o swoich zainteresowaniach. Podczas spotkania nasi uczniowie usłyszeli piosenkę w wykonaniu uczniów z Turcji i sami zaśpiewali poznaną podczas lekcji piosenkę w języku angielskim. Na zdjęciach ujęcia z obu szkół.</a:t>
            </a:r>
            <a:endParaRPr lang="pl-PL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Obraz 3" descr="255423582_411922707075325_1154815133824082515_n.jpg"/>
          <p:cNvPicPr>
            <a:picLocks noChangeAspect="1"/>
          </p:cNvPicPr>
          <p:nvPr/>
        </p:nvPicPr>
        <p:blipFill>
          <a:blip r:embed="rId2" cstate="print"/>
          <a:srcRect t="10035"/>
          <a:stretch>
            <a:fillRect/>
          </a:stretch>
        </p:blipFill>
        <p:spPr>
          <a:xfrm>
            <a:off x="105783" y="4000504"/>
            <a:ext cx="4231224" cy="2857496"/>
          </a:xfrm>
          <a:prstGeom prst="rect">
            <a:avLst/>
          </a:prstGeom>
        </p:spPr>
      </p:pic>
      <p:pic>
        <p:nvPicPr>
          <p:cNvPr id="5" name="Obraz 4" descr="254696063_411922740408655_3462144394913641469_n.jpg"/>
          <p:cNvPicPr>
            <a:picLocks noChangeAspect="1"/>
          </p:cNvPicPr>
          <p:nvPr/>
        </p:nvPicPr>
        <p:blipFill>
          <a:blip r:embed="rId3" cstate="print"/>
          <a:srcRect t="10035"/>
          <a:stretch>
            <a:fillRect/>
          </a:stretch>
        </p:blipFill>
        <p:spPr>
          <a:xfrm>
            <a:off x="4786314" y="4000504"/>
            <a:ext cx="4231226" cy="2857496"/>
          </a:xfrm>
          <a:prstGeom prst="rect">
            <a:avLst/>
          </a:prstGeom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254997056_411922807075315_7780020199081177659_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64096"/>
          </a:xfrm>
          <a:prstGeom prst="rect">
            <a:avLst/>
          </a:prstGeom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254934320_411922993741963_7848189356632263867_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255363436_411923343741928_2251267316261946726_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429256" y="285728"/>
            <a:ext cx="3514692" cy="2143140"/>
          </a:xfrm>
        </p:spPr>
        <p:txBody>
          <a:bodyPr>
            <a:normAutofit/>
          </a:bodyPr>
          <a:lstStyle/>
          <a:p>
            <a:r>
              <a:rPr lang="pl-PL" b="1" dirty="0"/>
              <a:t>O CZYM TRZEBA WIEDZIEĆ?!</a:t>
            </a:r>
          </a:p>
        </p:txBody>
      </p:sp>
      <p:pic>
        <p:nvPicPr>
          <p:cNvPr id="3" name="Obraz 2" descr="178916666_291271472473783_5927583834081162377_n.jpg"/>
          <p:cNvPicPr>
            <a:picLocks noChangeAspect="1"/>
          </p:cNvPicPr>
          <p:nvPr/>
        </p:nvPicPr>
        <p:blipFill>
          <a:blip r:embed="rId2" cstate="print"/>
          <a:srcRect t="11458" b="9375"/>
          <a:stretch>
            <a:fillRect/>
          </a:stretch>
        </p:blipFill>
        <p:spPr>
          <a:xfrm>
            <a:off x="214282" y="148866"/>
            <a:ext cx="5357850" cy="6470643"/>
          </a:xfrm>
          <a:prstGeom prst="rect">
            <a:avLst/>
          </a:prstGeom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255129671_411922773741985_5732417296651551723_n.jpg"/>
          <p:cNvPicPr>
            <a:picLocks noChangeAspect="1"/>
          </p:cNvPicPr>
          <p:nvPr/>
        </p:nvPicPr>
        <p:blipFill>
          <a:blip r:embed="rId2" cstate="print"/>
          <a:srcRect t="19791" b="4166"/>
          <a:stretch>
            <a:fillRect/>
          </a:stretch>
        </p:blipFill>
        <p:spPr>
          <a:xfrm>
            <a:off x="1785918" y="785794"/>
            <a:ext cx="5120640" cy="5214974"/>
          </a:xfrm>
          <a:prstGeom prst="rect">
            <a:avLst/>
          </a:prstGeom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1571612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„FIRST STEP TO EUROPE – BOOSTING ACTIVE CITIZENSHIP AMONG YOUTH IN SMALL CITIES”</a:t>
            </a:r>
            <a:endParaRPr lang="pl-PL" sz="3600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285688" y="1500174"/>
            <a:ext cx="8715468" cy="3214710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pl-PL" dirty="0" smtClean="0">
                <a:solidFill>
                  <a:schemeClr val="accent1">
                    <a:lumMod val="50000"/>
                  </a:schemeClr>
                </a:solidFill>
              </a:rPr>
              <a:t>Uczniowie gościli przedstawicieli trzech krajów: Włoch, Grecji i Bułgarii, uczestników projektu w ramach Programu Erasmus+ </a:t>
            </a:r>
            <a:r>
              <a:rPr lang="pl-PL" dirty="0" err="1" smtClean="0">
                <a:solidFill>
                  <a:schemeClr val="accent1">
                    <a:lumMod val="50000"/>
                  </a:schemeClr>
                </a:solidFill>
              </a:rPr>
              <a:t>Small</a:t>
            </a:r>
            <a:r>
              <a:rPr lang="pl-PL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pl-PL" dirty="0" err="1" smtClean="0">
                <a:solidFill>
                  <a:schemeClr val="accent1">
                    <a:lumMod val="50000"/>
                  </a:schemeClr>
                </a:solidFill>
              </a:rPr>
              <a:t>Scale</a:t>
            </a:r>
            <a:r>
              <a:rPr lang="pl-PL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pl-PL" dirty="0" err="1" smtClean="0">
                <a:solidFill>
                  <a:schemeClr val="accent1">
                    <a:lumMod val="50000"/>
                  </a:schemeClr>
                </a:solidFill>
              </a:rPr>
              <a:t>Partnership</a:t>
            </a:r>
            <a:r>
              <a:rPr lang="pl-PL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pl-PL" dirty="0" err="1" smtClean="0">
                <a:solidFill>
                  <a:schemeClr val="accent1">
                    <a:lumMod val="50000"/>
                  </a:schemeClr>
                </a:solidFill>
              </a:rPr>
              <a:t>in</a:t>
            </a:r>
            <a:r>
              <a:rPr lang="pl-PL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pl-PL" dirty="0" err="1" smtClean="0">
                <a:solidFill>
                  <a:schemeClr val="accent1">
                    <a:lumMod val="50000"/>
                  </a:schemeClr>
                </a:solidFill>
              </a:rPr>
              <a:t>the</a:t>
            </a:r>
            <a:r>
              <a:rPr lang="pl-PL" dirty="0" smtClean="0">
                <a:solidFill>
                  <a:schemeClr val="accent1">
                    <a:lumMod val="50000"/>
                  </a:schemeClr>
                </a:solidFill>
              </a:rPr>
              <a:t> field of </a:t>
            </a:r>
            <a:r>
              <a:rPr lang="pl-PL" dirty="0" err="1" smtClean="0">
                <a:solidFill>
                  <a:schemeClr val="accent1">
                    <a:lumMod val="50000"/>
                  </a:schemeClr>
                </a:solidFill>
              </a:rPr>
              <a:t>youth</a:t>
            </a:r>
            <a:r>
              <a:rPr lang="pl-PL" dirty="0" smtClean="0">
                <a:solidFill>
                  <a:schemeClr val="accent1">
                    <a:lumMod val="50000"/>
                  </a:schemeClr>
                </a:solidFill>
              </a:rPr>
              <a:t>, którzy właśnie przebywali w Starachowicach.</a:t>
            </a:r>
          </a:p>
          <a:p>
            <a:pPr algn="just"/>
            <a:r>
              <a:rPr lang="pl-PL" dirty="0" smtClean="0">
                <a:solidFill>
                  <a:schemeClr val="accent1">
                    <a:lumMod val="50000"/>
                  </a:schemeClr>
                </a:solidFill>
              </a:rPr>
              <a:t>Trzy przedstawicielki Włoch przeprowadziły warsztaty wykorzystania niepotrzebnych </a:t>
            </a:r>
            <a:r>
              <a:rPr lang="pl-PL" dirty="0" err="1" smtClean="0">
                <a:solidFill>
                  <a:schemeClr val="accent1">
                    <a:lumMod val="50000"/>
                  </a:schemeClr>
                </a:solidFill>
              </a:rPr>
              <a:t>t-shirtów</a:t>
            </a:r>
            <a:r>
              <a:rPr lang="pl-PL" dirty="0" smtClean="0">
                <a:solidFill>
                  <a:schemeClr val="accent1">
                    <a:lumMod val="50000"/>
                  </a:schemeClr>
                </a:solidFill>
              </a:rPr>
              <a:t>. Pokazały w jaki sposób wykonać z nich torby na zakupy.</a:t>
            </a:r>
          </a:p>
          <a:p>
            <a:endParaRPr lang="pl-PL" dirty="0"/>
          </a:p>
        </p:txBody>
      </p:sp>
      <p:pic>
        <p:nvPicPr>
          <p:cNvPr id="4" name="Obraz 3" descr="277255362_1138274793635943_8943946973745388932_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929188"/>
            <a:ext cx="4286248" cy="1928812"/>
          </a:xfrm>
          <a:prstGeom prst="rect">
            <a:avLst/>
          </a:prstGeom>
        </p:spPr>
      </p:pic>
      <p:pic>
        <p:nvPicPr>
          <p:cNvPr id="5" name="Obraz 4" descr="277404875_2842117859267563_6236790280677254614_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6314" y="4897041"/>
            <a:ext cx="4357686" cy="1960959"/>
          </a:xfrm>
          <a:prstGeom prst="rect">
            <a:avLst/>
          </a:prstGeom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277215341_679467343312314_2114948199756564074_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7786710" cy="3511654"/>
          </a:xfrm>
          <a:prstGeom prst="rect">
            <a:avLst/>
          </a:prstGeom>
        </p:spPr>
      </p:pic>
      <p:pic>
        <p:nvPicPr>
          <p:cNvPr id="5" name="Obraz 4" descr="277252006_443335980895958_416640032079716736_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79322" y="3357562"/>
            <a:ext cx="7764678" cy="3500438"/>
          </a:xfrm>
          <a:prstGeom prst="rect">
            <a:avLst/>
          </a:prstGeom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277541731_747297569588361_3030228198009675014_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7072330" cy="3188317"/>
          </a:xfrm>
          <a:prstGeom prst="rect">
            <a:avLst/>
          </a:prstGeom>
        </p:spPr>
      </p:pic>
      <p:pic>
        <p:nvPicPr>
          <p:cNvPr id="3" name="Obraz 2" descr="354-149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62395" y="3214686"/>
            <a:ext cx="8081605" cy="3643314"/>
          </a:xfrm>
          <a:prstGeom prst="rect">
            <a:avLst/>
          </a:prstGeom>
        </p:spPr>
      </p:pic>
    </p:spTree>
  </p:cSld>
  <p:clrMapOvr>
    <a:masterClrMapping/>
  </p:clrMapOvr>
  <p:transition spd="med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277455337_1134371037387696_3085315830916541361_n.jpg"/>
          <p:cNvPicPr>
            <a:picLocks noChangeAspect="1"/>
          </p:cNvPicPr>
          <p:nvPr/>
        </p:nvPicPr>
        <p:blipFill>
          <a:blip r:embed="rId2" cstate="print"/>
          <a:srcRect l="26730" r="10656"/>
          <a:stretch>
            <a:fillRect/>
          </a:stretch>
        </p:blipFill>
        <p:spPr>
          <a:xfrm>
            <a:off x="0" y="120016"/>
            <a:ext cx="9358346" cy="6737984"/>
          </a:xfrm>
          <a:prstGeom prst="rect">
            <a:avLst/>
          </a:prstGeom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277586274_994605051491761_8601932299667880065_n.jpg"/>
          <p:cNvPicPr>
            <a:picLocks noChangeAspect="1"/>
          </p:cNvPicPr>
          <p:nvPr/>
        </p:nvPicPr>
        <p:blipFill>
          <a:blip r:embed="rId2" cstate="print"/>
          <a:srcRect l="16638" r="19741"/>
          <a:stretch>
            <a:fillRect/>
          </a:stretch>
        </p:blipFill>
        <p:spPr>
          <a:xfrm>
            <a:off x="0" y="-1"/>
            <a:ext cx="9501222" cy="6720351"/>
          </a:xfrm>
          <a:prstGeom prst="rect">
            <a:avLst/>
          </a:prstGeom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277358026_711943316666764_9104002228331538002_n.jpg"/>
          <p:cNvPicPr>
            <a:picLocks noChangeAspect="1"/>
          </p:cNvPicPr>
          <p:nvPr/>
        </p:nvPicPr>
        <p:blipFill>
          <a:blip r:embed="rId2" cstate="print"/>
          <a:srcRect l="13281" r="8593"/>
          <a:stretch>
            <a:fillRect/>
          </a:stretch>
        </p:blipFill>
        <p:spPr>
          <a:xfrm>
            <a:off x="0" y="571480"/>
            <a:ext cx="9358346" cy="5390370"/>
          </a:xfrm>
          <a:prstGeom prst="rect">
            <a:avLst/>
          </a:prstGeom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42910" y="-357214"/>
            <a:ext cx="7772400" cy="1470025"/>
          </a:xfrm>
        </p:spPr>
        <p:txBody>
          <a:bodyPr>
            <a:normAutofit/>
          </a:bodyPr>
          <a:lstStyle/>
          <a:p>
            <a:r>
              <a:rPr lang="pl-PL" sz="4400" b="1" dirty="0" smtClean="0"/>
              <a:t>KOLEJNE SPOTKANIE </a:t>
            </a:r>
            <a:endParaRPr lang="pl-PL" sz="4400" b="1" dirty="0"/>
          </a:p>
        </p:txBody>
      </p:sp>
      <p:sp>
        <p:nvSpPr>
          <p:cNvPr id="4" name="Podtytuł 3"/>
          <p:cNvSpPr>
            <a:spLocks noGrp="1"/>
          </p:cNvSpPr>
          <p:nvPr>
            <p:ph type="subTitle" idx="1"/>
          </p:nvPr>
        </p:nvSpPr>
        <p:spPr>
          <a:xfrm>
            <a:off x="214282" y="571480"/>
            <a:ext cx="8572560" cy="3000396"/>
          </a:xfrm>
        </p:spPr>
        <p:txBody>
          <a:bodyPr>
            <a:noAutofit/>
          </a:bodyPr>
          <a:lstStyle/>
          <a:p>
            <a:pPr algn="just"/>
            <a:r>
              <a:rPr lang="pl-PL" sz="1800" dirty="0" smtClean="0">
                <a:solidFill>
                  <a:schemeClr val="accent1">
                    <a:lumMod val="50000"/>
                  </a:schemeClr>
                </a:solidFill>
              </a:rPr>
              <a:t>Uczniowie klasy dwujęzycznej - 7dw, mieli okazję po raz kolejny spotkać się z grupą młodzieży z Grecji i Bułgarii. Celem spotkania było nawiązanie współpracy oraz dyskusja o roli młodych ludzi w środowisku lokalnym. Rozmawiano o tym, jaki wpływ na wizerunek miasta, jak i działalność prowadzoną na rzecz mieszkańców mogą mieć młodzi ludzie w każdym z reprezentowanych krajów. Nasi uczniowie bardzo twórczo pracowali w kilku zespołach, opracowując program uatrakcyjnienia wyglądu naszego miasta oraz wprowadzenia wielu udogodnień dla jego mieszkańców. Spotkanie prowadzone było w języku angielskim, z którym nasi uczniowie radzą sobie coraz lepiej, a co najważniejsze nie mają oporów ani barier komunikacyjnych. Jest to kolejny sukces nauczania dwujęzycznego w naszej szkole. Mamy nadzieję na kolejne takie spotkania, w ramach których nasi uczniowie będą twórczo pracować oraz nabywać coraz większą swobodę porozumiewania się w języku angielskim, którego nie będą już traktować jako obcy.</a:t>
            </a:r>
            <a:endParaRPr lang="pl-PL" sz="18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" name="Obraz 4" descr="WhatsApp Image 2022-04-01 at 10.37.45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1538" y="4125520"/>
            <a:ext cx="3357554" cy="2518166"/>
          </a:xfrm>
          <a:prstGeom prst="rect">
            <a:avLst/>
          </a:prstGeom>
        </p:spPr>
      </p:pic>
      <p:pic>
        <p:nvPicPr>
          <p:cNvPr id="6" name="Obraz 5" descr="WhatsApp Image 2022-04-01 at 10.37.45 (1)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4143379"/>
            <a:ext cx="3333775" cy="2500331"/>
          </a:xfrm>
          <a:prstGeom prst="rect">
            <a:avLst/>
          </a:prstGeom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WhatsApp Image 2022-04-01 at 10.37.44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WhatsApp Image 2022-04-01 at 10.37.44 (4)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57126" y="0"/>
            <a:ext cx="8786874" cy="1143000"/>
          </a:xfrm>
        </p:spPr>
        <p:txBody>
          <a:bodyPr>
            <a:noAutofit/>
          </a:bodyPr>
          <a:lstStyle/>
          <a:p>
            <a:r>
              <a:rPr lang="pl-PL" sz="3000" b="1" dirty="0" smtClean="0"/>
              <a:t>NA CZYM POLEGA NAUCZANIE DWUJĘZYCZNE? </a:t>
            </a:r>
            <a:endParaRPr lang="pl-PL" sz="3000" dirty="0"/>
          </a:p>
        </p:txBody>
      </p:sp>
      <p:sp>
        <p:nvSpPr>
          <p:cNvPr id="3" name="pole tekstowe 2"/>
          <p:cNvSpPr txBox="1"/>
          <p:nvPr/>
        </p:nvSpPr>
        <p:spPr>
          <a:xfrm>
            <a:off x="214282" y="1071546"/>
            <a:ext cx="8786874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>
                <a:solidFill>
                  <a:schemeClr val="accent1">
                    <a:lumMod val="50000"/>
                  </a:schemeClr>
                </a:solidFill>
              </a:rPr>
              <a:t>Nauczanie dwujęzyczne jest jednym z priorytetów naszej szkoły. </a:t>
            </a:r>
            <a:r>
              <a:rPr lang="pl-PL" sz="1600" dirty="0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pl-PL" sz="1600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pl-PL" sz="1600" dirty="0" smtClean="0">
                <a:solidFill>
                  <a:schemeClr val="accent1">
                    <a:lumMod val="50000"/>
                  </a:schemeClr>
                </a:solidFill>
              </a:rPr>
              <a:t>Opiera </a:t>
            </a:r>
            <a:r>
              <a:rPr lang="pl-PL" sz="1600" dirty="0">
                <a:solidFill>
                  <a:schemeClr val="accent1">
                    <a:lumMod val="50000"/>
                  </a:schemeClr>
                </a:solidFill>
              </a:rPr>
              <a:t>się ono na przekazywaniu treści z zakresu różnych przedmiotów </a:t>
            </a:r>
            <a:r>
              <a:rPr lang="pl-PL" sz="1600" dirty="0" smtClean="0">
                <a:solidFill>
                  <a:schemeClr val="accent1">
                    <a:lumMod val="50000"/>
                  </a:schemeClr>
                </a:solidFill>
              </a:rPr>
              <a:t>za </a:t>
            </a:r>
            <a:r>
              <a:rPr lang="pl-PL" sz="1600" dirty="0">
                <a:solidFill>
                  <a:schemeClr val="accent1">
                    <a:lumMod val="50000"/>
                  </a:schemeClr>
                </a:solidFill>
              </a:rPr>
              <a:t>pomocą języka angielskiego. </a:t>
            </a:r>
            <a:r>
              <a:rPr lang="pl-PL" sz="1600" dirty="0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pl-PL" sz="1600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pl-PL" sz="1600" dirty="0" smtClean="0">
                <a:solidFill>
                  <a:schemeClr val="accent1">
                    <a:lumMod val="50000"/>
                  </a:schemeClr>
                </a:solidFill>
              </a:rPr>
              <a:t>Celem </a:t>
            </a:r>
            <a:r>
              <a:rPr lang="pl-PL" sz="1600" dirty="0">
                <a:solidFill>
                  <a:schemeClr val="accent1">
                    <a:lumMod val="50000"/>
                  </a:schemeClr>
                </a:solidFill>
              </a:rPr>
              <a:t>takiego nauczania jest opanowanie przez uczniów zakresu materiału </a:t>
            </a:r>
            <a:r>
              <a:rPr lang="pl-PL" sz="1600" dirty="0" smtClean="0">
                <a:solidFill>
                  <a:schemeClr val="accent1">
                    <a:lumMod val="50000"/>
                  </a:schemeClr>
                </a:solidFill>
              </a:rPr>
              <a:t>zarówno </a:t>
            </a:r>
            <a:r>
              <a:rPr lang="pl-PL" sz="1600" dirty="0">
                <a:solidFill>
                  <a:schemeClr val="accent1">
                    <a:lumMod val="50000"/>
                  </a:schemeClr>
                </a:solidFill>
              </a:rPr>
              <a:t>z danego przedmiotu, </a:t>
            </a:r>
            <a:r>
              <a:rPr lang="pl-PL" sz="1600" dirty="0" smtClean="0">
                <a:solidFill>
                  <a:schemeClr val="accent1">
                    <a:lumMod val="50000"/>
                  </a:schemeClr>
                </a:solidFill>
              </a:rPr>
              <a:t>jak </a:t>
            </a:r>
            <a:r>
              <a:rPr lang="pl-PL" sz="1600" dirty="0">
                <a:solidFill>
                  <a:schemeClr val="accent1">
                    <a:lumMod val="50000"/>
                  </a:schemeClr>
                </a:solidFill>
              </a:rPr>
              <a:t>i języka obcego. Duży nacisk w nauczaniu dwujęzycznym </a:t>
            </a:r>
            <a:r>
              <a:rPr lang="pl-PL" sz="1600" dirty="0" smtClean="0">
                <a:solidFill>
                  <a:schemeClr val="accent1">
                    <a:lumMod val="50000"/>
                  </a:schemeClr>
                </a:solidFill>
              </a:rPr>
              <a:t>w </a:t>
            </a:r>
            <a:r>
              <a:rPr lang="pl-PL" sz="1600" dirty="0">
                <a:solidFill>
                  <a:schemeClr val="accent1">
                    <a:lumMod val="50000"/>
                  </a:schemeClr>
                </a:solidFill>
              </a:rPr>
              <a:t>naszej szkole kładzie się na opanowanie języka angielskiego, na poziomie </a:t>
            </a:r>
            <a:r>
              <a:rPr lang="pl-PL" sz="1600" dirty="0" smtClean="0">
                <a:solidFill>
                  <a:schemeClr val="accent1">
                    <a:lumMod val="50000"/>
                  </a:schemeClr>
                </a:solidFill>
              </a:rPr>
              <a:t>pozwalającym </a:t>
            </a:r>
            <a:r>
              <a:rPr lang="pl-PL" sz="1600" dirty="0">
                <a:solidFill>
                  <a:schemeClr val="accent1">
                    <a:lumMod val="50000"/>
                  </a:schemeClr>
                </a:solidFill>
              </a:rPr>
              <a:t>uczniom porozumiewać się w języku obcym nie tylko w życiu codziennym, ale przede wszystkim</a:t>
            </a:r>
            <a:r>
              <a:rPr lang="pl-PL" sz="1600" dirty="0" smtClean="0">
                <a:solidFill>
                  <a:schemeClr val="accent1">
                    <a:lumMod val="50000"/>
                  </a:schemeClr>
                </a:solidFill>
              </a:rPr>
              <a:t>,  </a:t>
            </a:r>
            <a:r>
              <a:rPr lang="pl-PL" sz="1600" dirty="0">
                <a:solidFill>
                  <a:schemeClr val="accent1">
                    <a:lumMod val="50000"/>
                  </a:schemeClr>
                </a:solidFill>
              </a:rPr>
              <a:t>w celach edukacyjnych – a w przyszłości także w celach zawodowych. </a:t>
            </a:r>
            <a:r>
              <a:rPr lang="pl-PL" sz="1600" dirty="0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pl-PL" sz="1600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pl-PL" sz="1600" dirty="0" smtClean="0">
                <a:solidFill>
                  <a:schemeClr val="accent1">
                    <a:lumMod val="50000"/>
                  </a:schemeClr>
                </a:solidFill>
              </a:rPr>
              <a:t>W </a:t>
            </a:r>
            <a:r>
              <a:rPr lang="pl-PL" sz="1600" dirty="0">
                <a:solidFill>
                  <a:schemeClr val="accent1">
                    <a:lumMod val="50000"/>
                  </a:schemeClr>
                </a:solidFill>
              </a:rPr>
              <a:t>klasie dwujęzycznej na lekcjach angielskiego uczniowie są podzieleni na grupy, </a:t>
            </a:r>
            <a:r>
              <a:rPr lang="pl-PL" sz="1600" dirty="0" smtClean="0">
                <a:solidFill>
                  <a:schemeClr val="accent1">
                    <a:lumMod val="50000"/>
                  </a:schemeClr>
                </a:solidFill>
              </a:rPr>
              <a:t>w </a:t>
            </a:r>
            <a:r>
              <a:rPr lang="pl-PL" sz="1600" dirty="0">
                <a:solidFill>
                  <a:schemeClr val="accent1">
                    <a:lumMod val="50000"/>
                  </a:schemeClr>
                </a:solidFill>
              </a:rPr>
              <a:t>zależności od stopnia znajomości języka. </a:t>
            </a:r>
            <a:r>
              <a:rPr lang="pl-PL" sz="1600" dirty="0" smtClean="0">
                <a:solidFill>
                  <a:schemeClr val="accent1">
                    <a:lumMod val="50000"/>
                  </a:schemeClr>
                </a:solidFill>
              </a:rPr>
              <a:t>Nauczyciele </a:t>
            </a:r>
            <a:r>
              <a:rPr lang="pl-PL" sz="1600" dirty="0">
                <a:solidFill>
                  <a:schemeClr val="accent1">
                    <a:lumMod val="50000"/>
                  </a:schemeClr>
                </a:solidFill>
              </a:rPr>
              <a:t>dostosowują swoje metody pracy do możliwości i umiejętności uczniów w danej grupie. </a:t>
            </a:r>
          </a:p>
          <a:p>
            <a:r>
              <a:rPr lang="pl-PL" sz="1600" dirty="0">
                <a:solidFill>
                  <a:schemeClr val="accent1">
                    <a:lumMod val="50000"/>
                  </a:schemeClr>
                </a:solidFill>
              </a:rPr>
              <a:t>Co oferujemy uczniom klasy dwujęzycznej: </a:t>
            </a:r>
          </a:p>
          <a:p>
            <a:pPr>
              <a:buFont typeface="Arial" pitchFamily="34" charset="0"/>
              <a:buChar char="•"/>
            </a:pPr>
            <a:r>
              <a:rPr lang="pl-PL" sz="1600" dirty="0">
                <a:solidFill>
                  <a:schemeClr val="accent1">
                    <a:lumMod val="50000"/>
                  </a:schemeClr>
                </a:solidFill>
              </a:rPr>
              <a:t>naukę języka w </a:t>
            </a:r>
            <a:r>
              <a:rPr lang="pl-PL" sz="1600" dirty="0" smtClean="0">
                <a:solidFill>
                  <a:schemeClr val="accent1">
                    <a:lumMod val="50000"/>
                  </a:schemeClr>
                </a:solidFill>
              </a:rPr>
              <a:t>małych grupach;</a:t>
            </a:r>
          </a:p>
          <a:p>
            <a:pPr>
              <a:buFont typeface="Arial" pitchFamily="34" charset="0"/>
              <a:buChar char="•"/>
            </a:pPr>
            <a:r>
              <a:rPr lang="pl-PL" sz="1600" dirty="0" smtClean="0">
                <a:solidFill>
                  <a:schemeClr val="accent1">
                    <a:lumMod val="50000"/>
                  </a:schemeClr>
                </a:solidFill>
              </a:rPr>
              <a:t>5 </a:t>
            </a:r>
            <a:r>
              <a:rPr lang="pl-PL" sz="1600" dirty="0">
                <a:solidFill>
                  <a:schemeClr val="accent1">
                    <a:lumMod val="50000"/>
                  </a:schemeClr>
                </a:solidFill>
              </a:rPr>
              <a:t>godzin języka angielskiego tygodniowo w trakcie całego roku szkolnego; </a:t>
            </a:r>
            <a:endParaRPr lang="pl-PL" sz="16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pl-PL" sz="1600" dirty="0" smtClean="0">
                <a:solidFill>
                  <a:schemeClr val="accent1">
                    <a:lumMod val="50000"/>
                  </a:schemeClr>
                </a:solidFill>
              </a:rPr>
              <a:t>lekcje </a:t>
            </a:r>
            <a:r>
              <a:rPr lang="pl-PL" sz="1600" dirty="0">
                <a:solidFill>
                  <a:schemeClr val="accent1">
                    <a:lumMod val="50000"/>
                  </a:schemeClr>
                </a:solidFill>
              </a:rPr>
              <a:t>historii, biologii, informatyki, </a:t>
            </a:r>
            <a:r>
              <a:rPr lang="pl-PL" sz="1600" dirty="0" smtClean="0">
                <a:solidFill>
                  <a:schemeClr val="accent1">
                    <a:lumMod val="50000"/>
                  </a:schemeClr>
                </a:solidFill>
              </a:rPr>
              <a:t>prowadzone w </a:t>
            </a:r>
            <a:r>
              <a:rPr lang="pl-PL" sz="1600" dirty="0">
                <a:solidFill>
                  <a:schemeClr val="accent1">
                    <a:lumMod val="50000"/>
                  </a:schemeClr>
                </a:solidFill>
              </a:rPr>
              <a:t>dwóch językach: angielskim i polskim;</a:t>
            </a:r>
            <a:endParaRPr lang="pl-PL" sz="16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pl-PL" sz="1600" dirty="0">
                <a:solidFill>
                  <a:schemeClr val="accent1">
                    <a:lumMod val="50000"/>
                  </a:schemeClr>
                </a:solidFill>
              </a:rPr>
              <a:t>godzina języka angielskiego w tygodniu przeznaczona </a:t>
            </a:r>
            <a:r>
              <a:rPr lang="pl-PL" sz="1600" dirty="0" smtClean="0">
                <a:solidFill>
                  <a:schemeClr val="accent1">
                    <a:lumMod val="50000"/>
                  </a:schemeClr>
                </a:solidFill>
              </a:rPr>
              <a:t>na </a:t>
            </a:r>
            <a:r>
              <a:rPr lang="pl-PL" sz="1600" dirty="0">
                <a:solidFill>
                  <a:schemeClr val="accent1">
                    <a:lumMod val="50000"/>
                  </a:schemeClr>
                </a:solidFill>
              </a:rPr>
              <a:t>przygotowanie do egzaminu ósmoklasisty </a:t>
            </a:r>
            <a:r>
              <a:rPr lang="pl-PL" sz="1600" dirty="0" smtClean="0">
                <a:solidFill>
                  <a:schemeClr val="accent1">
                    <a:lumMod val="50000"/>
                  </a:schemeClr>
                </a:solidFill>
              </a:rPr>
              <a:t>oraz </a:t>
            </a:r>
            <a:r>
              <a:rPr lang="pl-PL" sz="1600" dirty="0">
                <a:solidFill>
                  <a:schemeClr val="accent1">
                    <a:lumMod val="50000"/>
                  </a:schemeClr>
                </a:solidFill>
              </a:rPr>
              <a:t>konkursów językowych; </a:t>
            </a:r>
            <a:endParaRPr lang="pl-PL" sz="16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pl-PL" sz="1600" dirty="0">
                <a:solidFill>
                  <a:schemeClr val="accent1">
                    <a:lumMod val="50000"/>
                  </a:schemeClr>
                </a:solidFill>
              </a:rPr>
              <a:t>współpracę międzynarodową (eTwinning, Erasmus+); </a:t>
            </a:r>
            <a:endParaRPr lang="pl-PL" sz="16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pl-PL" sz="1600" dirty="0">
                <a:solidFill>
                  <a:schemeClr val="accent1">
                    <a:lumMod val="50000"/>
                  </a:schemeClr>
                </a:solidFill>
              </a:rPr>
              <a:t>warsztaty językowe prowadzone przez obcokrajowców; </a:t>
            </a:r>
            <a:endParaRPr lang="pl-PL" sz="16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pl-PL" sz="1600" dirty="0">
                <a:solidFill>
                  <a:schemeClr val="accent1">
                    <a:lumMod val="50000"/>
                  </a:schemeClr>
                </a:solidFill>
              </a:rPr>
              <a:t>możliwość zdawania certyfikowanego egzaminu z języka angielskiego;</a:t>
            </a:r>
            <a:endParaRPr lang="pl-PL" sz="16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pl-PL" sz="1600" dirty="0">
                <a:solidFill>
                  <a:schemeClr val="accent1">
                    <a:lumMod val="50000"/>
                  </a:schemeClr>
                </a:solidFill>
              </a:rPr>
              <a:t>wycieczka do Londynu lub warsztaty językowe;</a:t>
            </a:r>
            <a:endParaRPr lang="pl-PL" sz="16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pl-PL" sz="1600" dirty="0">
                <a:solidFill>
                  <a:schemeClr val="accent1">
                    <a:lumMod val="50000"/>
                  </a:schemeClr>
                </a:solidFill>
              </a:rPr>
              <a:t>lekcje z native speakerem raz w miesiącu.</a:t>
            </a:r>
            <a:endParaRPr lang="pl-PL" sz="1600" dirty="0" smtClean="0">
              <a:solidFill>
                <a:schemeClr val="accent1">
                  <a:lumMod val="50000"/>
                </a:schemeClr>
              </a:solidFill>
            </a:endParaRPr>
          </a:p>
          <a:p>
            <a:endParaRPr lang="pl-PL" sz="1200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WhatsApp Image 2022-04-01 at 10.37.42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WhatsApp Image 2022-04-01 at 10.37.43 (1)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214282" y="-285776"/>
            <a:ext cx="8715436" cy="1470025"/>
          </a:xfrm>
        </p:spPr>
        <p:txBody>
          <a:bodyPr>
            <a:normAutofit/>
          </a:bodyPr>
          <a:lstStyle/>
          <a:p>
            <a:r>
              <a:rPr lang="pl-PL" sz="4000" b="1" dirty="0" smtClean="0"/>
              <a:t>KLASA DWUJĘZYCZNA W ŻYCIU SZKOŁY</a:t>
            </a:r>
            <a:endParaRPr lang="pl-PL" sz="4000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428596" y="1000108"/>
            <a:ext cx="8358246" cy="1752600"/>
          </a:xfrm>
        </p:spPr>
        <p:txBody>
          <a:bodyPr>
            <a:noAutofit/>
          </a:bodyPr>
          <a:lstStyle/>
          <a:p>
            <a:pPr algn="just"/>
            <a:r>
              <a:rPr lang="pl-PL" sz="2000" dirty="0" smtClean="0">
                <a:solidFill>
                  <a:schemeClr val="accent1">
                    <a:lumMod val="50000"/>
                  </a:schemeClr>
                </a:solidFill>
              </a:rPr>
              <a:t>Uczniowie klasy dwujęzycznej są najbardziej aktywną grupą w szkole. Chętnie angażują się we wszystkie uroczystości, konkursy i działania szkoły. Ostatnim wydarzeniem, w którym byli gospodarzami jest wizyta partnerska w ramach Projektu Erasmus+. Uczniowie wraz z nauczycielami oraz naszymi gośćmi z Łotwy i Turcji uczestniczyli w warsztatach o</a:t>
            </a:r>
            <a:r>
              <a:rPr lang="pl-PL" sz="1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pl-PL" sz="2000" dirty="0" smtClean="0">
                <a:solidFill>
                  <a:schemeClr val="accent1">
                    <a:lumMod val="50000"/>
                  </a:schemeClr>
                </a:solidFill>
              </a:rPr>
              <a:t>emocjach. W ramach różnorodnych zadań, m.in. Tworzyli filmiki z wykorzystaniem klocków LEGO.</a:t>
            </a:r>
            <a:endParaRPr lang="pl-PL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Obraz 3" descr="20220325_100904.jpg"/>
          <p:cNvPicPr>
            <a:picLocks noChangeAspect="1"/>
          </p:cNvPicPr>
          <p:nvPr/>
        </p:nvPicPr>
        <p:blipFill>
          <a:blip r:embed="rId2" cstate="print"/>
          <a:srcRect l="6250" t="6250"/>
          <a:stretch>
            <a:fillRect/>
          </a:stretch>
        </p:blipFill>
        <p:spPr>
          <a:xfrm>
            <a:off x="500034" y="3193254"/>
            <a:ext cx="8143900" cy="3664746"/>
          </a:xfrm>
          <a:prstGeom prst="rect">
            <a:avLst/>
          </a:prstGeom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20220325_092625.jpg"/>
          <p:cNvPicPr>
            <a:picLocks noChangeAspect="1"/>
          </p:cNvPicPr>
          <p:nvPr/>
        </p:nvPicPr>
        <p:blipFill>
          <a:blip r:embed="rId2" cstate="print"/>
          <a:srcRect l="7031" r="11571"/>
          <a:stretch>
            <a:fillRect/>
          </a:stretch>
        </p:blipFill>
        <p:spPr>
          <a:xfrm>
            <a:off x="0" y="714356"/>
            <a:ext cx="9174500" cy="5072074"/>
          </a:xfrm>
          <a:prstGeom prst="rect">
            <a:avLst/>
          </a:prstGeom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20220325_105325.jpg"/>
          <p:cNvPicPr>
            <a:picLocks noChangeAspect="1"/>
          </p:cNvPicPr>
          <p:nvPr/>
        </p:nvPicPr>
        <p:blipFill>
          <a:blip r:embed="rId2" cstate="print"/>
          <a:srcRect r="16406"/>
          <a:stretch>
            <a:fillRect/>
          </a:stretch>
        </p:blipFill>
        <p:spPr>
          <a:xfrm>
            <a:off x="0" y="1071546"/>
            <a:ext cx="9122021" cy="4918084"/>
          </a:xfrm>
          <a:prstGeom prst="rect">
            <a:avLst/>
          </a:prstGeom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20220325_105405.jpg"/>
          <p:cNvPicPr>
            <a:picLocks noChangeAspect="1"/>
          </p:cNvPicPr>
          <p:nvPr/>
        </p:nvPicPr>
        <p:blipFill>
          <a:blip r:embed="rId2" cstate="print"/>
          <a:srcRect l="9318" r="17770"/>
          <a:stretch>
            <a:fillRect/>
          </a:stretch>
        </p:blipFill>
        <p:spPr>
          <a:xfrm>
            <a:off x="0" y="428604"/>
            <a:ext cx="9144000" cy="5643602"/>
          </a:xfrm>
          <a:prstGeom prst="rect">
            <a:avLst/>
          </a:prstGeom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500034" y="214290"/>
            <a:ext cx="7772400" cy="1470025"/>
          </a:xfrm>
        </p:spPr>
        <p:txBody>
          <a:bodyPr>
            <a:normAutofit/>
          </a:bodyPr>
          <a:lstStyle/>
          <a:p>
            <a:r>
              <a:rPr lang="pl-PL" sz="5400" b="1" dirty="0" smtClean="0"/>
              <a:t>PLANY NA PRZYSZŁOŚĆ</a:t>
            </a:r>
            <a:endParaRPr lang="pl-PL" sz="5400" b="1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428596" y="1785926"/>
            <a:ext cx="8429684" cy="3286148"/>
          </a:xfrm>
        </p:spPr>
        <p:txBody>
          <a:bodyPr>
            <a:noAutofit/>
          </a:bodyPr>
          <a:lstStyle/>
          <a:p>
            <a:pPr algn="l">
              <a:buFontTx/>
              <a:buChar char="-"/>
            </a:pPr>
            <a:r>
              <a:rPr lang="pl-PL" sz="2000" dirty="0" smtClean="0">
                <a:solidFill>
                  <a:schemeClr val="accent1">
                    <a:lumMod val="50000"/>
                  </a:schemeClr>
                </a:solidFill>
              </a:rPr>
              <a:t> Wyjazd grupy uczniów do Rumunii w ramach Projektu Erasmus+ - maj 2022r.</a:t>
            </a:r>
          </a:p>
          <a:p>
            <a:pPr algn="l">
              <a:buFontTx/>
              <a:buChar char="-"/>
            </a:pPr>
            <a:r>
              <a:rPr lang="pl-PL" sz="2000" dirty="0" smtClean="0">
                <a:solidFill>
                  <a:schemeClr val="accent1">
                    <a:lumMod val="50000"/>
                  </a:schemeClr>
                </a:solidFill>
              </a:rPr>
              <a:t>„Zielona szkoła” – czerwiec 2022r.</a:t>
            </a:r>
          </a:p>
          <a:p>
            <a:pPr algn="l">
              <a:buFontTx/>
              <a:buChar char="-"/>
            </a:pPr>
            <a:r>
              <a:rPr lang="pl-PL" sz="2000" dirty="0" smtClean="0">
                <a:solidFill>
                  <a:schemeClr val="accent1">
                    <a:lumMod val="50000"/>
                  </a:schemeClr>
                </a:solidFill>
              </a:rPr>
              <a:t> Wycieczka do Wielkiej Brytanii – wrzesień 2022r.</a:t>
            </a:r>
          </a:p>
          <a:p>
            <a:pPr algn="l">
              <a:buFontTx/>
              <a:buChar char="-"/>
            </a:pPr>
            <a:r>
              <a:rPr lang="pl-PL" sz="2000" dirty="0" smtClean="0">
                <a:solidFill>
                  <a:schemeClr val="accent1">
                    <a:lumMod val="50000"/>
                  </a:schemeClr>
                </a:solidFill>
              </a:rPr>
              <a:t> Wyjazd grupy uczniów do Włoch w ramach Projektu Erasmus+ - luty 2023r</a:t>
            </a:r>
          </a:p>
          <a:p>
            <a:pPr algn="l">
              <a:buFontTx/>
              <a:buChar char="-"/>
            </a:pPr>
            <a:r>
              <a:rPr lang="pl-PL" sz="2000" dirty="0" smtClean="0">
                <a:solidFill>
                  <a:schemeClr val="accent1">
                    <a:lumMod val="50000"/>
                  </a:schemeClr>
                </a:solidFill>
              </a:rPr>
              <a:t> „Obóz językowy” – maj 2023r.</a:t>
            </a:r>
          </a:p>
          <a:p>
            <a:pPr algn="l">
              <a:buFontTx/>
              <a:buChar char="-"/>
            </a:pPr>
            <a:r>
              <a:rPr lang="pl-PL" sz="2000" dirty="0" smtClean="0">
                <a:solidFill>
                  <a:schemeClr val="accent1">
                    <a:lumMod val="50000"/>
                  </a:schemeClr>
                </a:solidFill>
              </a:rPr>
              <a:t> jeszcze więcej warsztatów tematycznych z obcokrajowcami</a:t>
            </a:r>
          </a:p>
          <a:p>
            <a:pPr algn="l">
              <a:buFontTx/>
              <a:buChar char="-"/>
            </a:pPr>
            <a:r>
              <a:rPr lang="pl-PL" sz="2000" dirty="0" smtClean="0">
                <a:solidFill>
                  <a:schemeClr val="accent1">
                    <a:lumMod val="50000"/>
                  </a:schemeClr>
                </a:solidFill>
              </a:rPr>
              <a:t> kontynuacja relacji partnerskich z uczniami ze szkoły z Turcji</a:t>
            </a:r>
          </a:p>
          <a:p>
            <a:pPr algn="l">
              <a:buFontTx/>
              <a:buChar char="-"/>
            </a:pPr>
            <a:r>
              <a:rPr lang="pl-PL" sz="2000" dirty="0" smtClean="0">
                <a:solidFill>
                  <a:schemeClr val="accent1">
                    <a:lumMod val="50000"/>
                  </a:schemeClr>
                </a:solidFill>
              </a:rPr>
              <a:t> nawiązanie współpracy z uczniami ze szkół partnerskich z Rumunii, Łotwy i Włoch</a:t>
            </a:r>
          </a:p>
          <a:p>
            <a:pPr algn="l">
              <a:buFontTx/>
              <a:buChar char="-"/>
            </a:pPr>
            <a:r>
              <a:rPr lang="pl-PL" sz="2000" dirty="0" smtClean="0">
                <a:solidFill>
                  <a:schemeClr val="accent1">
                    <a:lumMod val="50000"/>
                  </a:schemeClr>
                </a:solidFill>
              </a:rPr>
              <a:t> możliwość przystąpienia do certyfikowanego egzaminu z języka angielskiego – czerwiec 2023r.</a:t>
            </a:r>
            <a:endParaRPr lang="pl-PL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0" y="0"/>
            <a:ext cx="8343904" cy="1470025"/>
          </a:xfrm>
        </p:spPr>
        <p:txBody>
          <a:bodyPr>
            <a:noAutofit/>
          </a:bodyPr>
          <a:lstStyle/>
          <a:p>
            <a:r>
              <a:rPr lang="pl-PL" sz="2800" b="1" dirty="0" smtClean="0"/>
              <a:t>JAK MINĄŁ PIERWSZY ROK NAUCZANIA DWUJĘZYCZNEGO W NASZEJ SZKOLE?</a:t>
            </a:r>
            <a:endParaRPr lang="pl-PL" sz="2800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42844" y="1643050"/>
            <a:ext cx="4643470" cy="5000660"/>
          </a:xfrm>
        </p:spPr>
        <p:txBody>
          <a:bodyPr>
            <a:noAutofit/>
          </a:bodyPr>
          <a:lstStyle/>
          <a:p>
            <a:pPr algn="just"/>
            <a:r>
              <a:rPr lang="pl-PL" sz="2000" dirty="0">
                <a:solidFill>
                  <a:schemeClr val="accent1">
                    <a:lumMod val="50000"/>
                  </a:schemeClr>
                </a:solidFill>
              </a:rPr>
              <a:t>Rok wdrażania nauczania dwujęzycznego w Szkole Podstawowej nr 11 już za nami... To nie był łatwy czas. Pandemia, izolacja, zdalne nauczanie nie były naszymi sprzymierzeńcami, gdyż w kształtowaniu swobodnej komunikacji językowej bezpośredni kontakt z człowiekiem jest bardzo ważny. Mimo to możemy z pełną odpowiedzialnością ogłosić sukces. Dziś cieszymy się efektami pracy uczniów, nauczycieli, native speakerów oraz zaprzyjaźnionych partnerów. Jesteśmy szczęśliwi, bo nasi uczniowie czują się u nas dobrze i nie wyobrażają sobie już nauki w "normalnej" klasie.</a:t>
            </a:r>
          </a:p>
        </p:txBody>
      </p:sp>
      <p:pic>
        <p:nvPicPr>
          <p:cNvPr id="4" name="Obraz 3" descr="WhatsApp Image 2022-04-01 at 10.43.51.jpeg"/>
          <p:cNvPicPr>
            <a:picLocks noChangeAspect="1"/>
          </p:cNvPicPr>
          <p:nvPr/>
        </p:nvPicPr>
        <p:blipFill>
          <a:blip r:embed="rId2" cstate="print"/>
          <a:srcRect t="11628" b="6976"/>
          <a:stretch>
            <a:fillRect/>
          </a:stretch>
        </p:blipFill>
        <p:spPr>
          <a:xfrm>
            <a:off x="4857752" y="1571612"/>
            <a:ext cx="4095746" cy="2500330"/>
          </a:xfrm>
          <a:prstGeom prst="rect">
            <a:avLst/>
          </a:prstGeom>
        </p:spPr>
      </p:pic>
      <p:pic>
        <p:nvPicPr>
          <p:cNvPr id="5" name="Obraz 4" descr="WhatsApp Image 2022-04-01 at 10.43.58 (4).jpeg"/>
          <p:cNvPicPr>
            <a:picLocks noChangeAspect="1"/>
          </p:cNvPicPr>
          <p:nvPr/>
        </p:nvPicPr>
        <p:blipFill>
          <a:blip r:embed="rId3" cstate="print"/>
          <a:srcRect l="17106" r="6578"/>
          <a:stretch>
            <a:fillRect/>
          </a:stretch>
        </p:blipFill>
        <p:spPr>
          <a:xfrm>
            <a:off x="4857752" y="4214818"/>
            <a:ext cx="4143372" cy="2443165"/>
          </a:xfrm>
          <a:prstGeom prst="rect">
            <a:avLst/>
          </a:prstGeom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714348" y="-214338"/>
            <a:ext cx="7772400" cy="1470025"/>
          </a:xfrm>
        </p:spPr>
        <p:txBody>
          <a:bodyPr>
            <a:normAutofit/>
          </a:bodyPr>
          <a:lstStyle/>
          <a:p>
            <a:r>
              <a:rPr lang="pl-PL" sz="4000" b="1" dirty="0" smtClean="0"/>
              <a:t>INTEGRACJA JEST NAJWAŻNIEJSZA</a:t>
            </a:r>
            <a:endParaRPr lang="pl-PL" sz="4000" dirty="0"/>
          </a:p>
        </p:txBody>
      </p:sp>
      <p:pic>
        <p:nvPicPr>
          <p:cNvPr id="4" name="Obraz 3" descr="WhatsApp Image 2022-04-01 at 10.43.57 (1).jpeg"/>
          <p:cNvPicPr>
            <a:picLocks noChangeAspect="1"/>
          </p:cNvPicPr>
          <p:nvPr/>
        </p:nvPicPr>
        <p:blipFill>
          <a:blip r:embed="rId2" cstate="print"/>
          <a:srcRect l="8593" r="15625"/>
          <a:stretch>
            <a:fillRect/>
          </a:stretch>
        </p:blipFill>
        <p:spPr>
          <a:xfrm>
            <a:off x="214282" y="1285860"/>
            <a:ext cx="4932481" cy="2928958"/>
          </a:xfrm>
          <a:prstGeom prst="rect">
            <a:avLst/>
          </a:prstGeom>
        </p:spPr>
      </p:pic>
      <p:pic>
        <p:nvPicPr>
          <p:cNvPr id="5" name="Obraz 4" descr="WhatsApp Image 2022-04-01 at 10.43.57 (4).jpeg"/>
          <p:cNvPicPr>
            <a:picLocks noChangeAspect="1"/>
          </p:cNvPicPr>
          <p:nvPr/>
        </p:nvPicPr>
        <p:blipFill>
          <a:blip r:embed="rId3" cstate="print"/>
          <a:srcRect l="13281" r="1562"/>
          <a:stretch>
            <a:fillRect/>
          </a:stretch>
        </p:blipFill>
        <p:spPr>
          <a:xfrm>
            <a:off x="3428992" y="3786190"/>
            <a:ext cx="5429288" cy="2869035"/>
          </a:xfrm>
          <a:prstGeom prst="rect">
            <a:avLst/>
          </a:prstGeom>
        </p:spPr>
      </p:pic>
      <p:sp>
        <p:nvSpPr>
          <p:cNvPr id="6" name="pole tekstowe 5"/>
          <p:cNvSpPr txBox="1"/>
          <p:nvPr/>
        </p:nvSpPr>
        <p:spPr>
          <a:xfrm>
            <a:off x="5214942" y="1214422"/>
            <a:ext cx="392905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2000" b="1" dirty="0"/>
              <a:t>W klasie dwujęzycznej spotkali się </a:t>
            </a:r>
            <a:r>
              <a:rPr lang="pl-PL" sz="2000" b="1" dirty="0" smtClean="0"/>
              <a:t>uczniowie </a:t>
            </a:r>
            <a:r>
              <a:rPr lang="pl-PL" sz="2000" b="1" dirty="0"/>
              <a:t>z różnych klas i różnych </a:t>
            </a:r>
            <a:r>
              <a:rPr lang="pl-PL" sz="2000" b="1" dirty="0" smtClean="0"/>
              <a:t>szkół. Priorytetem </a:t>
            </a:r>
            <a:r>
              <a:rPr lang="pl-PL" sz="2000" b="1" dirty="0"/>
              <a:t>przed rozpoczęciem </a:t>
            </a:r>
            <a:r>
              <a:rPr lang="pl-PL" sz="2000" b="1" dirty="0" smtClean="0"/>
              <a:t>jeszcze </a:t>
            </a:r>
            <a:r>
              <a:rPr lang="pl-PL" sz="2000" b="1" dirty="0"/>
              <a:t>nauki było więc dla nas </a:t>
            </a:r>
            <a:r>
              <a:rPr lang="pl-PL" sz="2000" b="1" dirty="0" smtClean="0"/>
              <a:t>stworzenie </a:t>
            </a:r>
            <a:r>
              <a:rPr lang="pl-PL" sz="2000" b="1" dirty="0"/>
              <a:t>warunków </a:t>
            </a:r>
            <a:r>
              <a:rPr lang="pl-PL" sz="2000" b="1" dirty="0" smtClean="0"/>
              <a:t>sprzyjających </a:t>
            </a:r>
            <a:r>
              <a:rPr lang="pl-PL" sz="2000" b="1" dirty="0"/>
              <a:t>integracji naszych </a:t>
            </a:r>
            <a:r>
              <a:rPr lang="pl-PL" sz="2000" b="1" dirty="0" smtClean="0"/>
              <a:t>podopiecznych</a:t>
            </a:r>
            <a:r>
              <a:rPr lang="pl-PL" sz="2000" b="1" dirty="0"/>
              <a:t>!</a:t>
            </a:r>
            <a:endParaRPr lang="pl-PL" sz="2000" dirty="0"/>
          </a:p>
        </p:txBody>
      </p:sp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ctrTitle"/>
          </p:nvPr>
        </p:nvSpPr>
        <p:spPr>
          <a:xfrm>
            <a:off x="142844" y="-500090"/>
            <a:ext cx="8715436" cy="1470025"/>
          </a:xfrm>
        </p:spPr>
        <p:txBody>
          <a:bodyPr>
            <a:normAutofit/>
          </a:bodyPr>
          <a:lstStyle/>
          <a:p>
            <a:r>
              <a:rPr lang="pl-PL" sz="3200" b="1" dirty="0" smtClean="0"/>
              <a:t>26-27.08.2021r. WARSZTATY </a:t>
            </a:r>
            <a:r>
              <a:rPr lang="pl-PL" sz="3200" b="1" dirty="0"/>
              <a:t>INTEGRACYJNE</a:t>
            </a:r>
            <a:endParaRPr lang="pl-PL" sz="3200" dirty="0"/>
          </a:p>
        </p:txBody>
      </p:sp>
      <p:sp>
        <p:nvSpPr>
          <p:cNvPr id="5" name="Podtytuł 4"/>
          <p:cNvSpPr>
            <a:spLocks noGrp="1"/>
          </p:cNvSpPr>
          <p:nvPr>
            <p:ph type="subTitle" idx="1"/>
          </p:nvPr>
        </p:nvSpPr>
        <p:spPr>
          <a:xfrm>
            <a:off x="428596" y="785794"/>
            <a:ext cx="8286808" cy="1285884"/>
          </a:xfrm>
        </p:spPr>
        <p:txBody>
          <a:bodyPr>
            <a:normAutofit lnSpcReduction="10000"/>
          </a:bodyPr>
          <a:lstStyle/>
          <a:p>
            <a:pPr algn="just"/>
            <a:r>
              <a:rPr lang="pl-PL" sz="2800" dirty="0" smtClean="0">
                <a:solidFill>
                  <a:schemeClr val="accent1">
                    <a:lumMod val="50000"/>
                  </a:schemeClr>
                </a:solidFill>
              </a:rPr>
              <a:t>Dwudniowe warsztaty odbyły się w </a:t>
            </a:r>
            <a:r>
              <a:rPr lang="pl-PL" sz="2800" dirty="0">
                <a:solidFill>
                  <a:schemeClr val="accent1">
                    <a:lumMod val="50000"/>
                  </a:schemeClr>
                </a:solidFill>
              </a:rPr>
              <a:t>Parku </a:t>
            </a:r>
            <a:r>
              <a:rPr lang="pl-PL" sz="2800" dirty="0" smtClean="0">
                <a:solidFill>
                  <a:schemeClr val="accent1">
                    <a:lumMod val="50000"/>
                  </a:schemeClr>
                </a:solidFill>
              </a:rPr>
              <a:t>Kultury. Prowadzone były przez </a:t>
            </a:r>
            <a:r>
              <a:rPr lang="pl-PL" sz="2800" dirty="0">
                <a:solidFill>
                  <a:schemeClr val="accent1">
                    <a:lumMod val="50000"/>
                  </a:schemeClr>
                </a:solidFill>
              </a:rPr>
              <a:t>Damiana Deca - trenera Instytutu Inspiracji z Wrocławia.</a:t>
            </a:r>
          </a:p>
        </p:txBody>
      </p:sp>
      <p:pic>
        <p:nvPicPr>
          <p:cNvPr id="6" name="Obraz 5" descr="IMG_368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19" y="2571743"/>
            <a:ext cx="5572165" cy="3714777"/>
          </a:xfrm>
          <a:prstGeom prst="rect">
            <a:avLst/>
          </a:prstGeom>
        </p:spPr>
      </p:pic>
      <p:pic>
        <p:nvPicPr>
          <p:cNvPr id="7" name="Obraz 6" descr="IMG_3683.JPG"/>
          <p:cNvPicPr>
            <a:picLocks noChangeAspect="1"/>
          </p:cNvPicPr>
          <p:nvPr/>
        </p:nvPicPr>
        <p:blipFill>
          <a:blip r:embed="rId3" cstate="print"/>
          <a:srcRect l="3906" t="10156"/>
          <a:stretch>
            <a:fillRect/>
          </a:stretch>
        </p:blipFill>
        <p:spPr>
          <a:xfrm>
            <a:off x="3082052" y="2571744"/>
            <a:ext cx="5977154" cy="3725597"/>
          </a:xfrm>
          <a:prstGeom prst="rect">
            <a:avLst/>
          </a:prstGeom>
        </p:spPr>
      </p:pic>
      <p:pic>
        <p:nvPicPr>
          <p:cNvPr id="8" name="Obraz 7" descr="IMG_370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28728" y="2357430"/>
            <a:ext cx="6465107" cy="4310071"/>
          </a:xfrm>
          <a:prstGeom prst="rect">
            <a:avLst/>
          </a:prstGeom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9" presetClass="entr" presetSubtype="1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000"/>
                            </p:stCondLst>
                            <p:childTnLst>
                              <p:par>
                                <p:cTn id="14" presetID="2" presetClass="exit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8500"/>
                            </p:stCondLst>
                            <p:childTnLst>
                              <p:par>
                                <p:cTn id="19" presetID="2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1500"/>
                            </p:stCondLst>
                            <p:childTnLst>
                              <p:par>
                                <p:cTn id="23" presetID="55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57158" y="28572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l-PL" b="1" dirty="0"/>
              <a:t>12.10.2021r. </a:t>
            </a:r>
            <a:r>
              <a:rPr lang="pl-PL" b="1" dirty="0" smtClean="0"/>
              <a:t> </a:t>
            </a:r>
            <a:br>
              <a:rPr lang="pl-PL" b="1" dirty="0" smtClean="0"/>
            </a:br>
            <a:r>
              <a:rPr lang="pl-PL" b="1" dirty="0" smtClean="0"/>
              <a:t>WYCIECZKA INTEGRACYJNA</a:t>
            </a:r>
            <a:endParaRPr lang="pl-PL" dirty="0"/>
          </a:p>
        </p:txBody>
      </p:sp>
      <p:sp>
        <p:nvSpPr>
          <p:cNvPr id="4" name="Prostokąt 3"/>
          <p:cNvSpPr/>
          <p:nvPr/>
        </p:nvSpPr>
        <p:spPr>
          <a:xfrm>
            <a:off x="357158" y="1643050"/>
            <a:ext cx="4572000" cy="483209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pl-PL" sz="2800" dirty="0"/>
              <a:t>Uczniowie wraz z </a:t>
            </a:r>
            <a:r>
              <a:rPr lang="pl-PL" sz="2800" dirty="0" smtClean="0"/>
              <a:t>wychowawcą – p. Arturem Turajem </a:t>
            </a:r>
            <a:r>
              <a:rPr lang="pl-PL" sz="2800" dirty="0"/>
              <a:t>i opiekunami odwiedzili Beskid Śląski. Zdobyli szczyt Skrzyczne, zwiedzili Fort "Wędrowiec" w Węgierskiej Górce, zdobyli górę Szyndzielnia i zwiedzili zabytkową kopalnię w Tarnowskich Górach.</a:t>
            </a:r>
          </a:p>
        </p:txBody>
      </p:sp>
      <p:pic>
        <p:nvPicPr>
          <p:cNvPr id="5" name="Obraz 4" descr="204-569.jpg"/>
          <p:cNvPicPr>
            <a:picLocks noChangeAspect="1"/>
          </p:cNvPicPr>
          <p:nvPr/>
        </p:nvPicPr>
        <p:blipFill>
          <a:blip r:embed="rId2" cstate="print"/>
          <a:srcRect b="19791"/>
          <a:stretch>
            <a:fillRect/>
          </a:stretch>
        </p:blipFill>
        <p:spPr>
          <a:xfrm>
            <a:off x="5179685" y="1500174"/>
            <a:ext cx="3607130" cy="5143536"/>
          </a:xfrm>
          <a:prstGeom prst="rect">
            <a:avLst/>
          </a:prstGeom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204-570.jpg"/>
          <p:cNvPicPr>
            <a:picLocks noChangeAspect="1"/>
          </p:cNvPicPr>
          <p:nvPr/>
        </p:nvPicPr>
        <p:blipFill>
          <a:blip r:embed="rId2" cstate="print"/>
          <a:srcRect l="6953" t="8195"/>
          <a:stretch>
            <a:fillRect/>
          </a:stretch>
        </p:blipFill>
        <p:spPr>
          <a:xfrm>
            <a:off x="0" y="642918"/>
            <a:ext cx="9205029" cy="5715016"/>
          </a:xfrm>
          <a:prstGeom prst="rect">
            <a:avLst/>
          </a:prstGeom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1833</TotalTime>
  <Words>1282</Words>
  <Application>Microsoft Office PowerPoint</Application>
  <PresentationFormat>Pokaz na ekranie (4:3)</PresentationFormat>
  <Paragraphs>67</Paragraphs>
  <Slides>46</Slides>
  <Notes>0</Notes>
  <HiddenSlides>0</HiddenSlides>
  <MMClips>3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46</vt:i4>
      </vt:variant>
    </vt:vector>
  </HeadingPairs>
  <TitlesOfParts>
    <vt:vector size="47" baseType="lpstr">
      <vt:lpstr>Motyw pakietu Office</vt:lpstr>
      <vt:lpstr>NAUCZANIE DWUJĘZYCZNE</vt:lpstr>
      <vt:lpstr>SUKCES PIERWSZEGO ROCZNIKA - GWARANCJĄ JAKOŚCI NAUCZANIA NA KOLEJNY ROK!!! </vt:lpstr>
      <vt:lpstr>O CZYM TRZEBA WIEDZIEĆ?!</vt:lpstr>
      <vt:lpstr>NA CZYM POLEGA NAUCZANIE DWUJĘZYCZNE? </vt:lpstr>
      <vt:lpstr>JAK MINĄŁ PIERWSZY ROK NAUCZANIA DWUJĘZYCZNEGO W NASZEJ SZKOLE?</vt:lpstr>
      <vt:lpstr>INTEGRACJA JEST NAJWAŻNIEJSZA</vt:lpstr>
      <vt:lpstr>26-27.08.2021r. WARSZTATY INTEGRACYJNE</vt:lpstr>
      <vt:lpstr>12.10.2021r.   WYCIECZKA INTEGRACYJNA</vt:lpstr>
      <vt:lpstr>Slajd 9</vt:lpstr>
      <vt:lpstr>Slajd 10</vt:lpstr>
      <vt:lpstr>NOCOWANIE W SZKOLE</vt:lpstr>
      <vt:lpstr>NAUKA, KTÓRA NIE MĘCZY</vt:lpstr>
      <vt:lpstr>CIEKAWA LEKCJA HISTORII</vt:lpstr>
      <vt:lpstr>Slajd 14</vt:lpstr>
      <vt:lpstr>PRZYJACIEL PO ANGIELSKU</vt:lpstr>
      <vt:lpstr>JĘZYK ANGIELSKI W PRAKTYCE</vt:lpstr>
      <vt:lpstr>LEKCJA O RADZENIU SOBIE ZE ZŁOŚCIĄ</vt:lpstr>
      <vt:lpstr>BAZA DYDAKTYCZNA</vt:lpstr>
      <vt:lpstr>RELAKS TEŻ JEST WAŻNY</vt:lpstr>
      <vt:lpstr>SPOTKANIA Z NATIVE SPEAKEREM</vt:lpstr>
      <vt:lpstr>SPOTKANIE ZE STUDENTAMI Z HISZPANII</vt:lpstr>
      <vt:lpstr>Slajd 22</vt:lpstr>
      <vt:lpstr>ENGLISH LESSON FROM GREECE!</vt:lpstr>
      <vt:lpstr>Slajd 24</vt:lpstr>
      <vt:lpstr>Slajd 25</vt:lpstr>
      <vt:lpstr>SPOTKANIE ONLINE Z UCZNIAMI Z TURCJI</vt:lpstr>
      <vt:lpstr>Slajd 27</vt:lpstr>
      <vt:lpstr>Slajd 28</vt:lpstr>
      <vt:lpstr>Slajd 29</vt:lpstr>
      <vt:lpstr>Slajd 30</vt:lpstr>
      <vt:lpstr>„FIRST STEP TO EUROPE – BOOSTING ACTIVE CITIZENSHIP AMONG YOUTH IN SMALL CITIES”</vt:lpstr>
      <vt:lpstr>Slajd 32</vt:lpstr>
      <vt:lpstr>Slajd 33</vt:lpstr>
      <vt:lpstr>Slajd 34</vt:lpstr>
      <vt:lpstr>Slajd 35</vt:lpstr>
      <vt:lpstr>Slajd 36</vt:lpstr>
      <vt:lpstr>KOLEJNE SPOTKANIE </vt:lpstr>
      <vt:lpstr>Slajd 38</vt:lpstr>
      <vt:lpstr>Slajd 39</vt:lpstr>
      <vt:lpstr>Slajd 40</vt:lpstr>
      <vt:lpstr>Slajd 41</vt:lpstr>
      <vt:lpstr>KLASA DWUJĘZYCZNA W ŻYCIU SZKOŁY</vt:lpstr>
      <vt:lpstr>Slajd 43</vt:lpstr>
      <vt:lpstr>Slajd 44</vt:lpstr>
      <vt:lpstr>Slajd 45</vt:lpstr>
      <vt:lpstr>PLANY NA PRZYSZŁOŚĆ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NAUCZANIE DWUJĘZYCZNE</dc:title>
  <dc:creator>Agnieszka</dc:creator>
  <cp:lastModifiedBy>Agnieszka</cp:lastModifiedBy>
  <cp:revision>65</cp:revision>
  <dcterms:created xsi:type="dcterms:W3CDTF">2022-04-02T14:44:21Z</dcterms:created>
  <dcterms:modified xsi:type="dcterms:W3CDTF">2022-05-03T14:25:26Z</dcterms:modified>
</cp:coreProperties>
</file>